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38"/>
  </p:notesMasterIdLst>
  <p:sldIdLst>
    <p:sldId id="256" r:id="rId2"/>
    <p:sldId id="302" r:id="rId3"/>
    <p:sldId id="303" r:id="rId4"/>
    <p:sldId id="363" r:id="rId5"/>
    <p:sldId id="364" r:id="rId6"/>
    <p:sldId id="365" r:id="rId7"/>
    <p:sldId id="366" r:id="rId8"/>
    <p:sldId id="307" r:id="rId9"/>
    <p:sldId id="305" r:id="rId10"/>
    <p:sldId id="306" r:id="rId11"/>
    <p:sldId id="308" r:id="rId12"/>
    <p:sldId id="367" r:id="rId13"/>
    <p:sldId id="298" r:id="rId14"/>
    <p:sldId id="294" r:id="rId15"/>
    <p:sldId id="295" r:id="rId16"/>
    <p:sldId id="296" r:id="rId17"/>
    <p:sldId id="297" r:id="rId18"/>
    <p:sldId id="320" r:id="rId19"/>
    <p:sldId id="368" r:id="rId20"/>
    <p:sldId id="340" r:id="rId21"/>
    <p:sldId id="345" r:id="rId22"/>
    <p:sldId id="344" r:id="rId23"/>
    <p:sldId id="346" r:id="rId24"/>
    <p:sldId id="347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7" r:id="rId33"/>
    <p:sldId id="358" r:id="rId34"/>
    <p:sldId id="369" r:id="rId35"/>
    <p:sldId id="370" r:id="rId36"/>
    <p:sldId id="36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8" autoAdjust="0"/>
  </p:normalViewPr>
  <p:slideViewPr>
    <p:cSldViewPr>
      <p:cViewPr>
        <p:scale>
          <a:sx n="100" d="100"/>
          <a:sy n="100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7A9A-6D0C-43FD-AEAA-93BD8F1947E9}" type="datetimeFigureOut">
              <a:rPr lang="es-ES" smtClean="0"/>
              <a:pPr/>
              <a:t>14/02/2015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9235-A54D-4EB3-8EDE-7125746F71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6BE4-570D-49A8-9F10-A702D4579159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922F-ECE8-452D-91C5-5D17B0FED8B5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933C-6800-4904-8EE1-DF73E10FF4EE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25E-84DE-49EB-BB19-24C316374D06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Mercado de trabajo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3C86-1AF9-4994-B702-71F9F788DB96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E551-C921-4EB5-A346-C953FEC3E069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0510-6568-4466-943C-6F03776D03B1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33A-AE99-49CA-BAAA-D56ADE0D1B5C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92A-DCE7-4D3A-8E56-48EAF95D371A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0C37-7C4A-425D-8BF6-B2E90AB9E531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2AC-4DE3-4F8D-9CAD-5B52327FA91A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60EE61-CDE4-4295-83C2-EB52C34590B1}" type="datetime1">
              <a:rPr lang="es-ES" smtClean="0"/>
              <a:pPr/>
              <a:t>14/02/2015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smtClean="0"/>
              <a:t>Mercado de trabajo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6A86CE-E230-468D-8D9F-BAF08F0456D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Modernización</a:t>
            </a:r>
            <a:br>
              <a:rPr lang="es-ES" dirty="0" smtClean="0"/>
            </a:br>
            <a:r>
              <a:rPr lang="es-ES" dirty="0" smtClean="0"/>
              <a:t>de las </a:t>
            </a:r>
            <a:r>
              <a:rPr lang="es-ES" dirty="0" err="1" smtClean="0"/>
              <a:t>AAPP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Santiago Graña Domínguez</a:t>
            </a:r>
          </a:p>
          <a:p>
            <a:r>
              <a:rPr lang="es-ES" dirty="0" smtClean="0"/>
              <a:t>Servicio Público de Empleo Estatal</a:t>
            </a:r>
          </a:p>
          <a:p>
            <a:r>
              <a:rPr lang="es-ES" smtClean="0"/>
              <a:t>14 de febrero de 2015</a:t>
            </a:r>
            <a:endParaRPr lang="es-ES" dirty="0"/>
          </a:p>
        </p:txBody>
      </p:sp>
      <p:pic>
        <p:nvPicPr>
          <p:cNvPr id="4" name="Picture 2" descr="Preparatic XX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238375" cy="79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Estimación evolución personal TIC AGE</a:t>
            </a: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31"/>
          <a:stretch>
            <a:fillRect/>
          </a:stretch>
        </p:blipFill>
        <p:spPr bwMode="auto">
          <a:xfrm>
            <a:off x="395536" y="1556792"/>
            <a:ext cx="84123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2962" y="6525344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IRIA 2014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Gasto TIC respecto presupuesto total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55"/>
          <a:stretch>
            <a:fillRect/>
          </a:stretch>
        </p:blipFill>
        <p:spPr bwMode="auto">
          <a:xfrm>
            <a:off x="323528" y="2060848"/>
            <a:ext cx="83925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2962" y="6525344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IRIA 2014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3284984"/>
            <a:ext cx="806489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b="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/>
              <a:t>Efectos positivos / Barreras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Nivel de inversión</a:t>
            </a:r>
          </a:p>
          <a:p>
            <a:pPr>
              <a:lnSpc>
                <a:spcPct val="150000"/>
              </a:lnSpc>
            </a:pPr>
            <a:r>
              <a:rPr lang="es-ES" sz="3200" b="1" dirty="0" smtClean="0"/>
              <a:t>Encuesta e-</a:t>
            </a:r>
            <a:r>
              <a:rPr lang="es-ES" sz="3200" b="1" dirty="0" err="1" smtClean="0"/>
              <a:t>Admón</a:t>
            </a:r>
            <a:r>
              <a:rPr lang="es-ES" sz="3200" b="1" dirty="0" smtClean="0"/>
              <a:t> INE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e-</a:t>
            </a:r>
            <a:r>
              <a:rPr lang="es-ES" dirty="0" err="1" smtClean="0"/>
              <a:t>Admón</a:t>
            </a:r>
            <a:r>
              <a:rPr lang="es-ES" dirty="0" smtClean="0"/>
              <a:t> INE</a:t>
            </a:r>
            <a:br>
              <a:rPr lang="es-ES" dirty="0" smtClean="0"/>
            </a:br>
            <a:r>
              <a:rPr lang="es-ES" sz="3200" b="0" dirty="0" smtClean="0"/>
              <a:t>Forma de contacto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412" y="1700808"/>
            <a:ext cx="88900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INE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e-</a:t>
            </a:r>
            <a:r>
              <a:rPr lang="es-ES" dirty="0" err="1" smtClean="0"/>
              <a:t>Admón</a:t>
            </a:r>
            <a:r>
              <a:rPr lang="es-ES" dirty="0" smtClean="0"/>
              <a:t> INE</a:t>
            </a:r>
            <a:br>
              <a:rPr lang="es-ES" dirty="0" smtClean="0"/>
            </a:br>
            <a:r>
              <a:rPr lang="es-ES" sz="3200" b="0" dirty="0" smtClean="0"/>
              <a:t>Barreras uso servicios electrónicos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28" b="8716"/>
          <a:stretch>
            <a:fillRect/>
          </a:stretch>
        </p:blipFill>
        <p:spPr bwMode="auto">
          <a:xfrm>
            <a:off x="1092697" y="1556792"/>
            <a:ext cx="6719663" cy="50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INE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e-</a:t>
            </a:r>
            <a:r>
              <a:rPr lang="es-ES" dirty="0" err="1" smtClean="0"/>
              <a:t>Admón</a:t>
            </a:r>
            <a:r>
              <a:rPr lang="es-ES" dirty="0" smtClean="0"/>
              <a:t> INE</a:t>
            </a:r>
            <a:br>
              <a:rPr lang="es-ES" dirty="0" smtClean="0"/>
            </a:br>
            <a:r>
              <a:rPr lang="es-ES" sz="3200" b="0" dirty="0" smtClean="0"/>
              <a:t>Usos específicos servicios electrónicos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5" t="19393" b="9959"/>
          <a:stretch>
            <a:fillRect/>
          </a:stretch>
        </p:blipFill>
        <p:spPr bwMode="auto">
          <a:xfrm>
            <a:off x="323528" y="1772816"/>
            <a:ext cx="84912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INE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e-</a:t>
            </a:r>
            <a:r>
              <a:rPr lang="es-ES" dirty="0" err="1" smtClean="0"/>
              <a:t>Admón</a:t>
            </a:r>
            <a:r>
              <a:rPr lang="es-ES" dirty="0" smtClean="0"/>
              <a:t> INE</a:t>
            </a:r>
            <a:br>
              <a:rPr lang="es-ES" dirty="0" smtClean="0"/>
            </a:br>
            <a:r>
              <a:rPr lang="es-ES" sz="3200" b="0" dirty="0" smtClean="0"/>
              <a:t>Grado de satisfacción con servicios electrónicos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8" t="18460" r="4673" b="14801"/>
          <a:stretch>
            <a:fillRect/>
          </a:stretch>
        </p:blipFill>
        <p:spPr bwMode="auto">
          <a:xfrm>
            <a:off x="251520" y="1916832"/>
            <a:ext cx="855822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INE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e-</a:t>
            </a:r>
            <a:r>
              <a:rPr lang="es-ES" dirty="0" err="1" smtClean="0"/>
              <a:t>Admón</a:t>
            </a:r>
            <a:r>
              <a:rPr lang="es-ES" dirty="0" smtClean="0"/>
              <a:t> INE</a:t>
            </a:r>
            <a:br>
              <a:rPr lang="es-ES" dirty="0" smtClean="0"/>
            </a:br>
            <a:r>
              <a:rPr lang="es-ES" sz="3200" b="0" dirty="0" smtClean="0"/>
              <a:t>Problemas en utilización servicios electrónicos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2" t="16934" r="5102" b="8272"/>
          <a:stretch>
            <a:fillRect/>
          </a:stretch>
        </p:blipFill>
        <p:spPr bwMode="auto">
          <a:xfrm>
            <a:off x="395536" y="1628800"/>
            <a:ext cx="8172400" cy="48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INE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e-</a:t>
            </a:r>
            <a:r>
              <a:rPr lang="es-ES" dirty="0" err="1" smtClean="0"/>
              <a:t>Admón</a:t>
            </a:r>
            <a:r>
              <a:rPr lang="es-ES" dirty="0" smtClean="0"/>
              <a:t> INE</a:t>
            </a:r>
            <a:br>
              <a:rPr lang="es-ES" dirty="0" smtClean="0"/>
            </a:br>
            <a:r>
              <a:rPr lang="es-ES" sz="3200" b="0" dirty="0" smtClean="0"/>
              <a:t>Problemas en utilización servicios electrónicos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4149080"/>
            <a:ext cx="806489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b="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/>
              <a:t>Efectos positivos / Barreras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Nivel de inversión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Encuesta e-</a:t>
            </a:r>
            <a:r>
              <a:rPr lang="es-ES" sz="3200" dirty="0" err="1" smtClean="0"/>
              <a:t>Admón</a:t>
            </a:r>
            <a:r>
              <a:rPr lang="es-ES" sz="3200" dirty="0" smtClean="0"/>
              <a:t> INE</a:t>
            </a:r>
          </a:p>
          <a:p>
            <a:pPr>
              <a:lnSpc>
                <a:spcPct val="150000"/>
              </a:lnSpc>
            </a:pPr>
            <a:r>
              <a:rPr lang="es-ES" sz="3200" b="1" dirty="0" smtClean="0"/>
              <a:t>Estudio </a:t>
            </a:r>
            <a:r>
              <a:rPr lang="es-ES" sz="3200" b="1" dirty="0" err="1" smtClean="0"/>
              <a:t>AEVAL</a:t>
            </a:r>
            <a:r>
              <a:rPr lang="es-ES" sz="3200" b="1" dirty="0" smtClean="0"/>
              <a:t> servicios públicos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Administración electrónica</a:t>
            </a:r>
            <a:endParaRPr lang="es-ES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Mecanismos electrónicos </a:t>
            </a:r>
            <a:r>
              <a:rPr lang="es-ES" dirty="0" smtClean="0"/>
              <a:t>que permiten la prestación de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servicios públicos </a:t>
            </a:r>
            <a:r>
              <a:rPr lang="es-ES" dirty="0" smtClean="0"/>
              <a:t>de la Administración tanto a los ciudadanos como a las empresas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(e-</a:t>
            </a:r>
            <a:r>
              <a:rPr lang="es-ES" dirty="0" err="1" smtClean="0"/>
              <a:t>Government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Desarrollo primeros servicios</a:t>
            </a:r>
          </a:p>
          <a:p>
            <a:pPr lvl="1"/>
            <a:r>
              <a:rPr lang="es-ES" dirty="0" err="1" smtClean="0"/>
              <a:t>AEAT</a:t>
            </a:r>
            <a:endParaRPr lang="es-ES" dirty="0" smtClean="0"/>
          </a:p>
          <a:p>
            <a:pPr lvl="1"/>
            <a:r>
              <a:rPr lang="es-ES" dirty="0" smtClean="0"/>
              <a:t>Seguridad Social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Calidad y sostenibilidad de los servicios públicos</a:t>
            </a: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1122" r="26674"/>
          <a:stretch>
            <a:fillRect/>
          </a:stretch>
        </p:blipFill>
        <p:spPr bwMode="auto">
          <a:xfrm>
            <a:off x="3779912" y="1935460"/>
            <a:ext cx="4752528" cy="45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35460"/>
            <a:ext cx="27336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496" y="6669360"/>
            <a:ext cx="8640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/>
              <a:t>Monopolio/Percepción</a:t>
            </a:r>
            <a:endParaRPr lang="es-E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Satisfacción ciudadana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57" t="17025" r="19479" b="19241"/>
          <a:stretch>
            <a:fillRect/>
          </a:stretch>
        </p:blipFill>
        <p:spPr bwMode="auto">
          <a:xfrm>
            <a:off x="467544" y="1556792"/>
            <a:ext cx="83422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Percepción incorporación TIC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83" t="17025" r="12838" b="5123"/>
          <a:stretch>
            <a:fillRect/>
          </a:stretch>
        </p:blipFill>
        <p:spPr bwMode="auto">
          <a:xfrm>
            <a:off x="467544" y="1628800"/>
            <a:ext cx="79350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  <p:sp>
        <p:nvSpPr>
          <p:cNvPr id="6" name="5 Flecha abajo"/>
          <p:cNvSpPr/>
          <p:nvPr/>
        </p:nvSpPr>
        <p:spPr>
          <a:xfrm rot="2735247">
            <a:off x="6704393" y="2031958"/>
            <a:ext cx="100811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Percepción incorporación TIC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7269" r="22247" b="13318"/>
          <a:stretch>
            <a:fillRect/>
          </a:stretch>
        </p:blipFill>
        <p:spPr bwMode="auto">
          <a:xfrm>
            <a:off x="467544" y="1556792"/>
            <a:ext cx="81518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  <p:sp>
        <p:nvSpPr>
          <p:cNvPr id="6" name="5 Flecha abajo"/>
          <p:cNvSpPr/>
          <p:nvPr/>
        </p:nvSpPr>
        <p:spPr>
          <a:xfrm>
            <a:off x="7524328" y="404664"/>
            <a:ext cx="100811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Evolución uso e-Administración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27" t="23171" r="10624" b="16535"/>
          <a:stretch>
            <a:fillRect/>
          </a:stretch>
        </p:blipFill>
        <p:spPr bwMode="auto">
          <a:xfrm>
            <a:off x="683568" y="1412776"/>
            <a:ext cx="7560840" cy="511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Usuarios e-Administración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1" t="22147" r="26121" b="8196"/>
          <a:stretch>
            <a:fillRect/>
          </a:stretch>
        </p:blipFill>
        <p:spPr bwMode="auto">
          <a:xfrm>
            <a:off x="1259632" y="1412776"/>
            <a:ext cx="6408712" cy="51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Forma de contacto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09" t="16390" r="21412" b="4337"/>
          <a:stretch>
            <a:fillRect/>
          </a:stretch>
        </p:blipFill>
        <p:spPr bwMode="auto">
          <a:xfrm>
            <a:off x="1547664" y="1474451"/>
            <a:ext cx="6564312" cy="51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  <p:grpSp>
        <p:nvGrpSpPr>
          <p:cNvPr id="8" name="7 Grupo"/>
          <p:cNvGrpSpPr/>
          <p:nvPr/>
        </p:nvGrpSpPr>
        <p:grpSpPr>
          <a:xfrm>
            <a:off x="7020272" y="3284984"/>
            <a:ext cx="648072" cy="864096"/>
            <a:chOff x="899592" y="2492896"/>
            <a:chExt cx="648072" cy="864096"/>
          </a:xfrm>
        </p:grpSpPr>
        <p:sp>
          <p:nvSpPr>
            <p:cNvPr id="6" name="5 Flecha abajo"/>
            <p:cNvSpPr/>
            <p:nvPr/>
          </p:nvSpPr>
          <p:spPr>
            <a:xfrm>
              <a:off x="899592" y="2852936"/>
              <a:ext cx="64807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Flecha abajo"/>
            <p:cNvSpPr/>
            <p:nvPr/>
          </p:nvSpPr>
          <p:spPr>
            <a:xfrm rot="10800000">
              <a:off x="899592" y="2492896"/>
              <a:ext cx="64807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Futuros usuarios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17" t="17025" r="21693" b="9220"/>
          <a:stretch>
            <a:fillRect/>
          </a:stretch>
        </p:blipFill>
        <p:spPr bwMode="auto">
          <a:xfrm>
            <a:off x="1187624" y="1556792"/>
            <a:ext cx="71287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Tipo de consulta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70" t="21122" r="21693" b="10245"/>
          <a:stretch>
            <a:fillRect/>
          </a:stretch>
        </p:blipFill>
        <p:spPr bwMode="auto">
          <a:xfrm>
            <a:off x="683568" y="1458332"/>
            <a:ext cx="7632848" cy="521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Satisfacción e-Administración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30" t="25220" r="26306" b="3884"/>
          <a:stretch>
            <a:fillRect/>
          </a:stretch>
        </p:blipFill>
        <p:spPr bwMode="auto">
          <a:xfrm>
            <a:off x="1403648" y="1436977"/>
            <a:ext cx="6408712" cy="529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Administración electrónica</a:t>
            </a:r>
            <a:endParaRPr lang="es-ES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Ley 11/2007, </a:t>
            </a:r>
            <a:r>
              <a:rPr lang="es-ES" dirty="0" err="1" smtClean="0"/>
              <a:t>LAECSP</a:t>
            </a:r>
            <a:endParaRPr lang="es-ES" dirty="0" smtClean="0"/>
          </a:p>
          <a:p>
            <a:r>
              <a:rPr lang="es-ES" dirty="0" err="1" smtClean="0"/>
              <a:t>RD</a:t>
            </a:r>
            <a:r>
              <a:rPr lang="es-ES" dirty="0" smtClean="0"/>
              <a:t> 1671/2009 (desarrollo </a:t>
            </a:r>
            <a:r>
              <a:rPr lang="es-ES" dirty="0" err="1" smtClean="0"/>
              <a:t>LAECSP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RD</a:t>
            </a:r>
            <a:r>
              <a:rPr lang="es-ES" dirty="0" smtClean="0"/>
              <a:t> 3/2010, </a:t>
            </a:r>
            <a:r>
              <a:rPr lang="es-ES" dirty="0" err="1" smtClean="0"/>
              <a:t>ENS</a:t>
            </a:r>
            <a:endParaRPr lang="es-ES" dirty="0" smtClean="0"/>
          </a:p>
          <a:p>
            <a:r>
              <a:rPr lang="es-ES" dirty="0" err="1" smtClean="0"/>
              <a:t>RD</a:t>
            </a:r>
            <a:r>
              <a:rPr lang="es-ES" dirty="0" smtClean="0"/>
              <a:t> 4/2010, ENI</a:t>
            </a:r>
          </a:p>
          <a:p>
            <a:endParaRPr lang="es-ES" dirty="0" smtClean="0"/>
          </a:p>
          <a:p>
            <a:r>
              <a:rPr lang="es-ES" dirty="0" smtClean="0"/>
              <a:t>Firma electrónica</a:t>
            </a:r>
          </a:p>
          <a:p>
            <a:r>
              <a:rPr lang="es-ES" dirty="0" smtClean="0"/>
              <a:t>Notificaciones electrónicas (</a:t>
            </a:r>
            <a:r>
              <a:rPr lang="es-ES" dirty="0" err="1" smtClean="0"/>
              <a:t>DEH</a:t>
            </a:r>
            <a:r>
              <a:rPr lang="es-ES" dirty="0" smtClean="0"/>
              <a:t>)</a:t>
            </a:r>
          </a:p>
          <a:p>
            <a:r>
              <a:rPr lang="es-ES" dirty="0" smtClean="0"/>
              <a:t>Sistemas de Verificación de Datos</a:t>
            </a:r>
          </a:p>
          <a:p>
            <a:r>
              <a:rPr lang="es-ES" dirty="0" smtClean="0"/>
              <a:t>Registros </a:t>
            </a:r>
            <a:r>
              <a:rPr lang="es-ES" dirty="0" smtClean="0"/>
              <a:t>electrónicos</a:t>
            </a:r>
          </a:p>
          <a:p>
            <a:r>
              <a:rPr lang="es-ES" dirty="0" smtClean="0"/>
              <a:t>Factura electrónica …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Satisfacción e-Administración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57" t="19074" r="20033" b="10244"/>
          <a:stretch>
            <a:fillRect/>
          </a:stretch>
        </p:blipFill>
        <p:spPr bwMode="auto">
          <a:xfrm>
            <a:off x="755576" y="1628800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Satisfacción e-Administración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1" t="21122" r="26121" b="12116"/>
          <a:stretch>
            <a:fillRect/>
          </a:stretch>
        </p:blipFill>
        <p:spPr bwMode="auto">
          <a:xfrm>
            <a:off x="1331639" y="1628800"/>
            <a:ext cx="64966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Canal de contacto preferido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1" t="22147" r="25567" b="16875"/>
          <a:stretch>
            <a:fillRect/>
          </a:stretch>
        </p:blipFill>
        <p:spPr bwMode="auto">
          <a:xfrm>
            <a:off x="899592" y="1621530"/>
            <a:ext cx="7207870" cy="504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</a:t>
            </a:r>
            <a:r>
              <a:rPr lang="es-ES" dirty="0" err="1" smtClean="0"/>
              <a:t>AEVAL</a:t>
            </a:r>
            <a:r>
              <a:rPr lang="es-ES" dirty="0" smtClean="0"/>
              <a:t> Servicios Públicos</a:t>
            </a:r>
            <a:br>
              <a:rPr lang="es-ES" dirty="0" smtClean="0"/>
            </a:br>
            <a:r>
              <a:rPr lang="es-ES" sz="3200" b="0" dirty="0" smtClean="0"/>
              <a:t>Satisfacción e-Administración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57" t="19074" r="20079"/>
          <a:stretch>
            <a:fillRect/>
          </a:stretch>
        </p:blipFill>
        <p:spPr bwMode="auto">
          <a:xfrm>
            <a:off x="1187624" y="1484784"/>
            <a:ext cx="6912768" cy="520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2962" y="6525344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</a:t>
            </a:r>
            <a:r>
              <a:rPr lang="es-ES" sz="1050" dirty="0" err="1" smtClean="0"/>
              <a:t>AEVAL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4941168"/>
            <a:ext cx="806489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b="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/>
              <a:t>Efectos positivos / Barreras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Nivel de inversión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Encuesta e-</a:t>
            </a:r>
            <a:r>
              <a:rPr lang="es-ES" sz="3200" dirty="0" err="1" smtClean="0"/>
              <a:t>Admón</a:t>
            </a:r>
            <a:r>
              <a:rPr lang="es-ES" sz="3200" dirty="0" smtClean="0"/>
              <a:t> INE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Estudio </a:t>
            </a:r>
            <a:r>
              <a:rPr lang="es-ES" sz="3200" dirty="0" err="1" smtClean="0"/>
              <a:t>AEVAL</a:t>
            </a:r>
            <a:r>
              <a:rPr lang="es-ES" sz="3200" dirty="0" smtClean="0"/>
              <a:t> servicios públicos</a:t>
            </a:r>
          </a:p>
          <a:p>
            <a:pPr>
              <a:lnSpc>
                <a:spcPct val="150000"/>
              </a:lnSpc>
            </a:pPr>
            <a:r>
              <a:rPr lang="es-ES" sz="3200" b="1" dirty="0" smtClean="0"/>
              <a:t>Conclusiones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Conclusiones</a:t>
            </a:r>
            <a:endParaRPr lang="es-ES" b="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Gran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desarrollo </a:t>
            </a:r>
            <a:r>
              <a:rPr lang="es-ES" sz="3200" dirty="0" smtClean="0"/>
              <a:t>consecuencia </a:t>
            </a:r>
            <a:r>
              <a:rPr lang="es-ES" sz="3200" dirty="0" smtClean="0"/>
              <a:t>de Ley 11/2007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Alcanzando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techo en utilización</a:t>
            </a:r>
            <a:endParaRPr lang="es-E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3200" dirty="0" smtClean="0"/>
              <a:t>Foco futuro en:</a:t>
            </a:r>
          </a:p>
          <a:p>
            <a:pPr lvl="1">
              <a:lnSpc>
                <a:spcPct val="150000"/>
              </a:lnSpc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Usabilidad</a:t>
            </a:r>
          </a:p>
          <a:p>
            <a:pPr lvl="1">
              <a:lnSpc>
                <a:spcPct val="150000"/>
              </a:lnSpc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Seguridad</a:t>
            </a:r>
          </a:p>
          <a:p>
            <a:pPr lvl="1">
              <a:lnSpc>
                <a:spcPct val="150000"/>
              </a:lnSpc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Fomento de uso</a:t>
            </a:r>
          </a:p>
          <a:p>
            <a:pPr lvl="1">
              <a:lnSpc>
                <a:spcPct val="150000"/>
              </a:lnSpc>
            </a:pPr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</a:rPr>
              <a:t>Sostenibilidad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es-ES" sz="7200" dirty="0" smtClean="0"/>
              <a:t>Muchas gracias</a:t>
            </a:r>
            <a:endParaRPr lang="es-ES" sz="72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1628800"/>
            <a:ext cx="806489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b="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/>
              <a:t>Efectos positivos / Barreras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Nivel de inversión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Encuesta e-</a:t>
            </a:r>
            <a:r>
              <a:rPr lang="es-ES" sz="3200" dirty="0" err="1" smtClean="0"/>
              <a:t>Admón</a:t>
            </a:r>
            <a:r>
              <a:rPr lang="es-ES" sz="3200" dirty="0" smtClean="0"/>
              <a:t> INE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Estudio </a:t>
            </a:r>
            <a:r>
              <a:rPr lang="es-ES" sz="3200" dirty="0" err="1" smtClean="0"/>
              <a:t>AEVAL</a:t>
            </a:r>
            <a:r>
              <a:rPr lang="es-ES" sz="3200" dirty="0" smtClean="0"/>
              <a:t> servicios públicos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Conclusiones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200" b="0" dirty="0" smtClean="0"/>
              <a:t>Efectos positivos e-Administración</a:t>
            </a:r>
            <a:endParaRPr lang="es-ES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Ahorro de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costes</a:t>
            </a:r>
          </a:p>
          <a:p>
            <a:r>
              <a:rPr lang="es-ES" dirty="0" smtClean="0"/>
              <a:t>Reducción uso del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papel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Celeridad</a:t>
            </a:r>
          </a:p>
          <a:p>
            <a:r>
              <a:rPr lang="es-ES" dirty="0" smtClean="0"/>
              <a:t>Administración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abierta</a:t>
            </a:r>
          </a:p>
          <a:p>
            <a:r>
              <a:rPr lang="es-ES" dirty="0" smtClean="0"/>
              <a:t>Mayor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cercanía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Seguimiento</a:t>
            </a:r>
            <a:r>
              <a:rPr lang="es-ES" dirty="0" smtClean="0"/>
              <a:t> de los trámites</a:t>
            </a:r>
          </a:p>
          <a:p>
            <a:r>
              <a:rPr lang="es-ES" dirty="0" smtClean="0"/>
              <a:t>Ahorro de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tiempo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200" b="0" dirty="0" smtClean="0"/>
              <a:t>Principales barreras</a:t>
            </a:r>
            <a:endParaRPr lang="es-ES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Inversiones</a:t>
            </a:r>
          </a:p>
          <a:p>
            <a:r>
              <a:rPr lang="es-ES" dirty="0" smtClean="0"/>
              <a:t>Cambio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cultural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Usabilidad</a:t>
            </a:r>
            <a:r>
              <a:rPr lang="es-ES" dirty="0" smtClean="0"/>
              <a:t> y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accesibilidad</a:t>
            </a:r>
          </a:p>
          <a:p>
            <a:r>
              <a:rPr lang="es-ES" dirty="0" smtClean="0"/>
              <a:t>Falta de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experiencia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Desconocimiento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2492896"/>
            <a:ext cx="806489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b="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/>
              <a:t>Efectos positivos / Barreras</a:t>
            </a:r>
          </a:p>
          <a:p>
            <a:pPr>
              <a:lnSpc>
                <a:spcPct val="150000"/>
              </a:lnSpc>
            </a:pPr>
            <a:r>
              <a:rPr lang="es-ES" sz="3200" b="1" dirty="0" smtClean="0"/>
              <a:t>Nivel de inversiones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Evolución gasto TIC AGE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1" y="1412776"/>
            <a:ext cx="791270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2962" y="6525344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IRIA 2014</a:t>
            </a:r>
            <a:endParaRPr lang="es-ES" sz="1050" dirty="0"/>
          </a:p>
        </p:txBody>
      </p:sp>
      <p:grpSp>
        <p:nvGrpSpPr>
          <p:cNvPr id="11" name="10 Grupo"/>
          <p:cNvGrpSpPr/>
          <p:nvPr/>
        </p:nvGrpSpPr>
        <p:grpSpPr>
          <a:xfrm>
            <a:off x="2419808" y="4283804"/>
            <a:ext cx="1489703" cy="1233428"/>
            <a:chOff x="2419808" y="4283804"/>
            <a:chExt cx="1489703" cy="1233428"/>
          </a:xfrm>
        </p:grpSpPr>
        <p:sp>
          <p:nvSpPr>
            <p:cNvPr id="8" name="7 CuadroTexto"/>
            <p:cNvSpPr txBox="1"/>
            <p:nvPr/>
          </p:nvSpPr>
          <p:spPr>
            <a:xfrm>
              <a:off x="2419808" y="4283804"/>
              <a:ext cx="14897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 smtClean="0"/>
                <a:t>Ley 11/2007</a:t>
              </a:r>
              <a:endParaRPr lang="es-ES" sz="2000" b="1" dirty="0"/>
            </a:p>
          </p:txBody>
        </p:sp>
        <p:cxnSp>
          <p:nvCxnSpPr>
            <p:cNvPr id="10" name="9 Conector recto de flecha"/>
            <p:cNvCxnSpPr/>
            <p:nvPr/>
          </p:nvCxnSpPr>
          <p:spPr>
            <a:xfrm>
              <a:off x="3131840" y="4653136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Modernización </a:t>
            </a:r>
            <a:r>
              <a:rPr lang="es-ES" dirty="0" err="1" smtClean="0"/>
              <a:t>AAPP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b="0" dirty="0" smtClean="0"/>
              <a:t>Presupuestos TIC AGE</a:t>
            </a: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6CE-E230-468D-8D9F-BAF08F0456DF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8064896" cy="48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2962" y="6525344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Fuente: IRIA 2014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519</TotalTime>
  <Words>386</Words>
  <Application>Microsoft Office PowerPoint</Application>
  <PresentationFormat>Presentación en pantalla (4:3)</PresentationFormat>
  <Paragraphs>151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Flujo</vt:lpstr>
      <vt:lpstr>Modernización de las AAPP</vt:lpstr>
      <vt:lpstr>Modernización AAPP Administración electrónica</vt:lpstr>
      <vt:lpstr>Modernización AAPP Administración electrónica</vt:lpstr>
      <vt:lpstr>Contenidos</vt:lpstr>
      <vt:lpstr>Modernización AAPP  Efectos positivos e-Administración</vt:lpstr>
      <vt:lpstr>Modernización AAPP  Principales barreras</vt:lpstr>
      <vt:lpstr>Contenidos</vt:lpstr>
      <vt:lpstr>Modernización AAPP Evolución gasto TIC AGE</vt:lpstr>
      <vt:lpstr>Modernización AAPP Presupuestos TIC AGE</vt:lpstr>
      <vt:lpstr>Modernización AAPP Estimación evolución personal TIC AGE</vt:lpstr>
      <vt:lpstr>Modernización AAPP Gasto TIC respecto presupuesto total</vt:lpstr>
      <vt:lpstr>Contenidos</vt:lpstr>
      <vt:lpstr>Encuesta e-Admón INE Forma de contacto</vt:lpstr>
      <vt:lpstr>Encuesta e-Admón INE Barreras uso servicios electrónicos</vt:lpstr>
      <vt:lpstr>Encuesta e-Admón INE Usos específicos servicios electrónicos</vt:lpstr>
      <vt:lpstr>Encuesta e-Admón INE Grado de satisfacción con servicios electrónicos</vt:lpstr>
      <vt:lpstr>Encuesta e-Admón INE Problemas en utilización servicios electrónicos</vt:lpstr>
      <vt:lpstr>Encuesta e-Admón INE Problemas en utilización servicios electrónicos</vt:lpstr>
      <vt:lpstr>Contenidos</vt:lpstr>
      <vt:lpstr>Estudio AEVAL Servicios Públicos Calidad y sostenibilidad de los servicios públicos</vt:lpstr>
      <vt:lpstr>Estudio AEVAL Servicios Públicos Satisfacción ciudadana</vt:lpstr>
      <vt:lpstr>Estudio AEVAL Servicios Públicos Percepción incorporación TIC</vt:lpstr>
      <vt:lpstr>Estudio AEVAL Servicios Públicos Percepción incorporación TIC</vt:lpstr>
      <vt:lpstr>Estudio AEVAL Servicios Públicos Evolución uso e-Administración</vt:lpstr>
      <vt:lpstr>Estudio AEVAL Servicios Públicos Usuarios e-Administración</vt:lpstr>
      <vt:lpstr>Estudio AEVAL Servicios Públicos Forma de contacto</vt:lpstr>
      <vt:lpstr>Estudio AEVAL Servicios Públicos Futuros usuarios</vt:lpstr>
      <vt:lpstr>Estudio AEVAL Servicios Públicos Tipo de consulta</vt:lpstr>
      <vt:lpstr>Estudio AEVAL Servicios Públicos Satisfacción e-Administración</vt:lpstr>
      <vt:lpstr>Estudio AEVAL Servicios Públicos Satisfacción e-Administración</vt:lpstr>
      <vt:lpstr>Estudio AEVAL Servicios Públicos Satisfacción e-Administración</vt:lpstr>
      <vt:lpstr>Estudio AEVAL Servicios Públicos Canal de contacto preferido</vt:lpstr>
      <vt:lpstr>Estudio AEVAL Servicios Públicos Satisfacción e-Administración</vt:lpstr>
      <vt:lpstr>Contenidos</vt:lpstr>
      <vt:lpstr>Modernización AAPP Conclusiones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 de trabajo</dc:title>
  <dc:creator>Santiago</dc:creator>
  <cp:lastModifiedBy>Santiago</cp:lastModifiedBy>
  <cp:revision>281</cp:revision>
  <dcterms:created xsi:type="dcterms:W3CDTF">2015-02-06T21:31:59Z</dcterms:created>
  <dcterms:modified xsi:type="dcterms:W3CDTF">2015-02-14T00:00:00Z</dcterms:modified>
</cp:coreProperties>
</file>