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84" r:id="rId1"/>
  </p:sldMasterIdLst>
  <p:notesMasterIdLst>
    <p:notesMasterId r:id="rId59"/>
  </p:notesMasterIdLst>
  <p:sldIdLst>
    <p:sldId id="365" r:id="rId2"/>
    <p:sldId id="429" r:id="rId3"/>
    <p:sldId id="428" r:id="rId4"/>
    <p:sldId id="366" r:id="rId5"/>
    <p:sldId id="367" r:id="rId6"/>
    <p:sldId id="368" r:id="rId7"/>
    <p:sldId id="431" r:id="rId8"/>
    <p:sldId id="415" r:id="rId9"/>
    <p:sldId id="416" r:id="rId10"/>
    <p:sldId id="417" r:id="rId11"/>
    <p:sldId id="418" r:id="rId12"/>
    <p:sldId id="256" r:id="rId13"/>
    <p:sldId id="370" r:id="rId14"/>
    <p:sldId id="371" r:id="rId15"/>
    <p:sldId id="373" r:id="rId16"/>
    <p:sldId id="374" r:id="rId17"/>
    <p:sldId id="375" r:id="rId18"/>
    <p:sldId id="376" r:id="rId19"/>
    <p:sldId id="377" r:id="rId20"/>
    <p:sldId id="378" r:id="rId21"/>
    <p:sldId id="379" r:id="rId22"/>
    <p:sldId id="380" r:id="rId23"/>
    <p:sldId id="381" r:id="rId24"/>
    <p:sldId id="383" r:id="rId25"/>
    <p:sldId id="419" r:id="rId26"/>
    <p:sldId id="420" r:id="rId27"/>
    <p:sldId id="421" r:id="rId28"/>
    <p:sldId id="422" r:id="rId29"/>
    <p:sldId id="423" r:id="rId30"/>
    <p:sldId id="424" r:id="rId31"/>
    <p:sldId id="425" r:id="rId32"/>
    <p:sldId id="426" r:id="rId33"/>
    <p:sldId id="427" r:id="rId34"/>
    <p:sldId id="384" r:id="rId35"/>
    <p:sldId id="385" r:id="rId36"/>
    <p:sldId id="386" r:id="rId37"/>
    <p:sldId id="387" r:id="rId38"/>
    <p:sldId id="430" r:id="rId39"/>
    <p:sldId id="401" r:id="rId40"/>
    <p:sldId id="432" r:id="rId41"/>
    <p:sldId id="433" r:id="rId42"/>
    <p:sldId id="434" r:id="rId43"/>
    <p:sldId id="435" r:id="rId44"/>
    <p:sldId id="436" r:id="rId45"/>
    <p:sldId id="437" r:id="rId46"/>
    <p:sldId id="438" r:id="rId47"/>
    <p:sldId id="439" r:id="rId48"/>
    <p:sldId id="440" r:id="rId49"/>
    <p:sldId id="441" r:id="rId50"/>
    <p:sldId id="442" r:id="rId51"/>
    <p:sldId id="443" r:id="rId52"/>
    <p:sldId id="444" r:id="rId53"/>
    <p:sldId id="445" r:id="rId54"/>
    <p:sldId id="446" r:id="rId55"/>
    <p:sldId id="447" r:id="rId56"/>
    <p:sldId id="448" r:id="rId57"/>
    <p:sldId id="400" r:id="rId5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sabel" initials="I"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46F890A9-2807-4EBB-B81D-B2AA78EC7F39}" styleName="Estilo oscuro 2 - Énfasis 5/Énfasis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529" autoAdjust="0"/>
  </p:normalViewPr>
  <p:slideViewPr>
    <p:cSldViewPr>
      <p:cViewPr>
        <p:scale>
          <a:sx n="90" d="100"/>
          <a:sy n="90" d="100"/>
        </p:scale>
        <p:origin x="-59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CBF167-BD68-45A3-AF49-D703A1EA9BC6}" type="doc">
      <dgm:prSet loTypeId="urn:microsoft.com/office/officeart/2008/layout/NameandTitleOrganizationalChart" loCatId="hierarchy" qsTypeId="urn:microsoft.com/office/officeart/2005/8/quickstyle/simple1" qsCatId="simple" csTypeId="urn:microsoft.com/office/officeart/2005/8/colors/accent1_2" csCatId="accent1" phldr="1"/>
      <dgm:spPr/>
      <dgm:t>
        <a:bodyPr/>
        <a:lstStyle/>
        <a:p>
          <a:endParaRPr lang="es-ES"/>
        </a:p>
      </dgm:t>
    </dgm:pt>
    <dgm:pt modelId="{D986A781-1574-4ED2-9C25-2F7D33E04A3B}">
      <dgm:prSet phldrT="[Texto]"/>
      <dgm:spPr/>
      <dgm:t>
        <a:bodyPr/>
        <a:lstStyle/>
        <a:p>
          <a:r>
            <a:rPr lang="es-ES" dirty="0" smtClean="0"/>
            <a:t>Jefe de Proyecto Interno</a:t>
          </a:r>
          <a:endParaRPr lang="es-ES" dirty="0"/>
        </a:p>
      </dgm:t>
    </dgm:pt>
    <dgm:pt modelId="{2771B608-0383-4EF4-BED2-F580698C0879}" type="parTrans" cxnId="{19A38677-74D6-4B48-B002-48E05D02D73B}">
      <dgm:prSet/>
      <dgm:spPr/>
      <dgm:t>
        <a:bodyPr/>
        <a:lstStyle/>
        <a:p>
          <a:endParaRPr lang="es-ES"/>
        </a:p>
      </dgm:t>
    </dgm:pt>
    <dgm:pt modelId="{AE7DBC16-23BC-4E29-A9AC-90332D80A220}" type="sibTrans" cxnId="{19A38677-74D6-4B48-B002-48E05D02D73B}">
      <dgm:prSet/>
      <dgm:spPr/>
      <dgm:t>
        <a:bodyPr/>
        <a:lstStyle/>
        <a:p>
          <a:pPr algn="ctr"/>
          <a:r>
            <a:rPr lang="es-ES" dirty="0" err="1" smtClean="0"/>
            <a:t>Product</a:t>
          </a:r>
          <a:r>
            <a:rPr lang="es-ES" dirty="0" smtClean="0"/>
            <a:t> </a:t>
          </a:r>
          <a:r>
            <a:rPr lang="es-ES" dirty="0" err="1" smtClean="0"/>
            <a:t>Owner</a:t>
          </a:r>
          <a:endParaRPr lang="es-ES" dirty="0"/>
        </a:p>
      </dgm:t>
    </dgm:pt>
    <dgm:pt modelId="{9946939B-0BC2-4C7D-A93D-1164741CAB42}" type="asst">
      <dgm:prSet phldrT="[Texto]"/>
      <dgm:spPr/>
      <dgm:t>
        <a:bodyPr/>
        <a:lstStyle/>
        <a:p>
          <a:r>
            <a:rPr lang="es-ES" dirty="0" smtClean="0"/>
            <a:t>Jefe de Proyecto Externo</a:t>
          </a:r>
          <a:endParaRPr lang="es-ES" dirty="0"/>
        </a:p>
      </dgm:t>
    </dgm:pt>
    <dgm:pt modelId="{635526B3-4CD5-4538-AEDA-8947362E4640}" type="parTrans" cxnId="{1EA11250-4EF3-4099-B9A7-1EA241E70F9C}">
      <dgm:prSet/>
      <dgm:spPr/>
      <dgm:t>
        <a:bodyPr/>
        <a:lstStyle/>
        <a:p>
          <a:endParaRPr lang="es-ES"/>
        </a:p>
      </dgm:t>
    </dgm:pt>
    <dgm:pt modelId="{CE2B30CF-B2AA-4675-97F5-AC178E9EE3C1}" type="sibTrans" cxnId="{1EA11250-4EF3-4099-B9A7-1EA241E70F9C}">
      <dgm:prSet/>
      <dgm:spPr/>
      <dgm:t>
        <a:bodyPr/>
        <a:lstStyle/>
        <a:p>
          <a:pPr algn="ctr"/>
          <a:r>
            <a:rPr lang="es-ES" dirty="0" err="1" smtClean="0"/>
            <a:t>Product</a:t>
          </a:r>
          <a:r>
            <a:rPr lang="es-ES" dirty="0" smtClean="0"/>
            <a:t> </a:t>
          </a:r>
          <a:r>
            <a:rPr lang="es-ES" dirty="0" err="1" smtClean="0"/>
            <a:t>Owner</a:t>
          </a:r>
          <a:endParaRPr lang="es-ES" dirty="0"/>
        </a:p>
      </dgm:t>
    </dgm:pt>
    <dgm:pt modelId="{4D940B1F-95EC-48E1-8B7E-F1CF1AE28F5C}">
      <dgm:prSet phldrT="[Texto]"/>
      <dgm:spPr/>
      <dgm:t>
        <a:bodyPr/>
        <a:lstStyle/>
        <a:p>
          <a:r>
            <a:rPr lang="es-ES" dirty="0" smtClean="0"/>
            <a:t>Analista Programador 1</a:t>
          </a:r>
          <a:endParaRPr lang="es-ES" dirty="0"/>
        </a:p>
      </dgm:t>
    </dgm:pt>
    <dgm:pt modelId="{811982ED-2165-4B1B-A336-EA3116985C71}" type="parTrans" cxnId="{D28FAA2F-16C4-4F97-9E87-17E9E1A477F1}">
      <dgm:prSet/>
      <dgm:spPr/>
      <dgm:t>
        <a:bodyPr/>
        <a:lstStyle/>
        <a:p>
          <a:endParaRPr lang="es-ES"/>
        </a:p>
      </dgm:t>
    </dgm:pt>
    <dgm:pt modelId="{B1DDD21E-B975-45F1-94E7-DAA77A6537E8}" type="sibTrans" cxnId="{D28FAA2F-16C4-4F97-9E87-17E9E1A477F1}">
      <dgm:prSet custT="1"/>
      <dgm:spPr/>
      <dgm:t>
        <a:bodyPr/>
        <a:lstStyle/>
        <a:p>
          <a:pPr algn="ctr"/>
          <a:r>
            <a:rPr lang="es-ES" sz="1100" dirty="0" err="1" smtClean="0"/>
            <a:t>Scrum</a:t>
          </a:r>
          <a:r>
            <a:rPr lang="es-ES" sz="1100" dirty="0" smtClean="0"/>
            <a:t> Master </a:t>
          </a:r>
          <a:endParaRPr lang="es-ES" sz="1100" dirty="0"/>
        </a:p>
      </dgm:t>
    </dgm:pt>
    <dgm:pt modelId="{36C9E056-6EE4-428B-8AE0-87CCCC4FE522}">
      <dgm:prSet phldrT="[Texto]"/>
      <dgm:spPr/>
      <dgm:t>
        <a:bodyPr/>
        <a:lstStyle/>
        <a:p>
          <a:r>
            <a:rPr lang="es-ES" dirty="0" smtClean="0"/>
            <a:t>Analista Programador 2</a:t>
          </a:r>
          <a:endParaRPr lang="es-ES" dirty="0"/>
        </a:p>
      </dgm:t>
    </dgm:pt>
    <dgm:pt modelId="{1BC1A113-F8FB-417C-B40A-CE4C7F2DF200}" type="parTrans" cxnId="{C59C8EC3-CFEA-4483-8DF5-040A490359AA}">
      <dgm:prSet/>
      <dgm:spPr/>
      <dgm:t>
        <a:bodyPr/>
        <a:lstStyle/>
        <a:p>
          <a:endParaRPr lang="es-ES"/>
        </a:p>
      </dgm:t>
    </dgm:pt>
    <dgm:pt modelId="{B9C46972-B8C7-4561-BA2D-23AAA43A2C71}" type="sibTrans" cxnId="{C59C8EC3-CFEA-4483-8DF5-040A490359AA}">
      <dgm:prSet/>
      <dgm:spPr/>
      <dgm:t>
        <a:bodyPr/>
        <a:lstStyle/>
        <a:p>
          <a:pPr algn="ctr"/>
          <a:r>
            <a:rPr lang="es-ES" dirty="0" err="1" smtClean="0"/>
            <a:t>Scrum</a:t>
          </a:r>
          <a:r>
            <a:rPr lang="es-ES" dirty="0" smtClean="0"/>
            <a:t> Master</a:t>
          </a:r>
          <a:endParaRPr lang="es-ES" dirty="0"/>
        </a:p>
      </dgm:t>
    </dgm:pt>
    <dgm:pt modelId="{C984594D-5ADE-4A91-8FC3-5C6F6F46347D}">
      <dgm:prSet phldrT="[Texto]"/>
      <dgm:spPr/>
      <dgm:t>
        <a:bodyPr/>
        <a:lstStyle/>
        <a:p>
          <a:r>
            <a:rPr lang="es-ES" dirty="0" smtClean="0"/>
            <a:t>Programador 1</a:t>
          </a:r>
          <a:endParaRPr lang="es-ES" dirty="0"/>
        </a:p>
      </dgm:t>
    </dgm:pt>
    <dgm:pt modelId="{F7313FB4-60B5-41D9-95F5-3AC851C1CF21}" type="parTrans" cxnId="{36CB05C0-95BE-4821-83A3-F09C447CF699}">
      <dgm:prSet/>
      <dgm:spPr/>
      <dgm:t>
        <a:bodyPr/>
        <a:lstStyle/>
        <a:p>
          <a:endParaRPr lang="es-ES"/>
        </a:p>
      </dgm:t>
    </dgm:pt>
    <dgm:pt modelId="{04A90D14-044A-49DF-A94E-815FDF3B265F}" type="sibTrans" cxnId="{36CB05C0-95BE-4821-83A3-F09C447CF699}">
      <dgm:prSet/>
      <dgm:spPr/>
      <dgm:t>
        <a:bodyPr/>
        <a:lstStyle/>
        <a:p>
          <a:pPr algn="ctr"/>
          <a:r>
            <a:rPr lang="es-ES" dirty="0" err="1" smtClean="0"/>
            <a:t>Team</a:t>
          </a:r>
          <a:endParaRPr lang="es-ES" dirty="0"/>
        </a:p>
      </dgm:t>
    </dgm:pt>
    <dgm:pt modelId="{77B865A7-6E59-4189-B5A3-3AC3AA82C674}">
      <dgm:prSet phldrT="[Texto]"/>
      <dgm:spPr/>
      <dgm:t>
        <a:bodyPr/>
        <a:lstStyle/>
        <a:p>
          <a:r>
            <a:rPr lang="es-ES" dirty="0" smtClean="0"/>
            <a:t>Programador 2</a:t>
          </a:r>
          <a:endParaRPr lang="es-ES" dirty="0"/>
        </a:p>
      </dgm:t>
    </dgm:pt>
    <dgm:pt modelId="{90A0F6CE-D92E-4F38-B9D1-3890ADB359EF}" type="parTrans" cxnId="{D0AADEA2-7AE3-42A9-B78E-FD8FD79F29ED}">
      <dgm:prSet/>
      <dgm:spPr/>
      <dgm:t>
        <a:bodyPr/>
        <a:lstStyle/>
        <a:p>
          <a:endParaRPr lang="es-ES"/>
        </a:p>
      </dgm:t>
    </dgm:pt>
    <dgm:pt modelId="{2A2E0B15-D431-4F12-A6B3-564CE3F42ACC}" type="sibTrans" cxnId="{D0AADEA2-7AE3-42A9-B78E-FD8FD79F29ED}">
      <dgm:prSet/>
      <dgm:spPr/>
      <dgm:t>
        <a:bodyPr/>
        <a:lstStyle/>
        <a:p>
          <a:pPr algn="ctr"/>
          <a:r>
            <a:rPr lang="es-ES" dirty="0" err="1" smtClean="0"/>
            <a:t>Team</a:t>
          </a:r>
          <a:endParaRPr lang="es-ES" dirty="0"/>
        </a:p>
      </dgm:t>
    </dgm:pt>
    <dgm:pt modelId="{C914DC86-3017-4FC9-A4B8-7D0E7796A968}">
      <dgm:prSet phldrT="[Texto]"/>
      <dgm:spPr/>
      <dgm:t>
        <a:bodyPr/>
        <a:lstStyle/>
        <a:p>
          <a:r>
            <a:rPr lang="es-ES" dirty="0" smtClean="0"/>
            <a:t>Programador 3</a:t>
          </a:r>
          <a:endParaRPr lang="es-ES" dirty="0"/>
        </a:p>
      </dgm:t>
    </dgm:pt>
    <dgm:pt modelId="{596EAB22-29EB-4482-BB4F-96C48B709219}" type="parTrans" cxnId="{AEAB22E7-4E2E-483F-86D9-CFAD3FF61756}">
      <dgm:prSet/>
      <dgm:spPr/>
      <dgm:t>
        <a:bodyPr/>
        <a:lstStyle/>
        <a:p>
          <a:endParaRPr lang="es-ES"/>
        </a:p>
      </dgm:t>
    </dgm:pt>
    <dgm:pt modelId="{5EC2DC70-2B45-449B-91FB-96DB7ED7CA72}" type="sibTrans" cxnId="{AEAB22E7-4E2E-483F-86D9-CFAD3FF61756}">
      <dgm:prSet/>
      <dgm:spPr/>
      <dgm:t>
        <a:bodyPr/>
        <a:lstStyle/>
        <a:p>
          <a:pPr algn="ctr"/>
          <a:r>
            <a:rPr lang="es-ES" dirty="0" err="1" smtClean="0"/>
            <a:t>Team</a:t>
          </a:r>
          <a:endParaRPr lang="es-ES" dirty="0"/>
        </a:p>
      </dgm:t>
    </dgm:pt>
    <dgm:pt modelId="{A9DECD77-6316-4622-8A9F-AC0987EEBBBC}">
      <dgm:prSet phldrT="[Texto]"/>
      <dgm:spPr/>
      <dgm:t>
        <a:bodyPr/>
        <a:lstStyle/>
        <a:p>
          <a:r>
            <a:rPr lang="es-ES" dirty="0" smtClean="0"/>
            <a:t>Programador 4</a:t>
          </a:r>
          <a:endParaRPr lang="es-ES" dirty="0"/>
        </a:p>
      </dgm:t>
    </dgm:pt>
    <dgm:pt modelId="{581CF1AA-7FAD-4166-822F-F9B86B9CC87D}" type="parTrans" cxnId="{5BDEB82B-AA81-4C46-A9B8-9AF77A6C3D34}">
      <dgm:prSet/>
      <dgm:spPr/>
      <dgm:t>
        <a:bodyPr/>
        <a:lstStyle/>
        <a:p>
          <a:endParaRPr lang="es-ES"/>
        </a:p>
      </dgm:t>
    </dgm:pt>
    <dgm:pt modelId="{30497C88-6D6F-4A76-8A0C-2C47047696BF}" type="sibTrans" cxnId="{5BDEB82B-AA81-4C46-A9B8-9AF77A6C3D34}">
      <dgm:prSet/>
      <dgm:spPr/>
      <dgm:t>
        <a:bodyPr/>
        <a:lstStyle/>
        <a:p>
          <a:pPr algn="ctr"/>
          <a:r>
            <a:rPr lang="es-ES" dirty="0" err="1" smtClean="0"/>
            <a:t>Team</a:t>
          </a:r>
          <a:endParaRPr lang="es-ES" dirty="0"/>
        </a:p>
      </dgm:t>
    </dgm:pt>
    <dgm:pt modelId="{FBF12E74-6FDB-46AF-BE28-F3AAAE9CD751}">
      <dgm:prSet phldrT="[Texto]"/>
      <dgm:spPr/>
      <dgm:t>
        <a:bodyPr/>
        <a:lstStyle/>
        <a:p>
          <a:r>
            <a:rPr lang="es-ES" dirty="0" smtClean="0"/>
            <a:t>Programador 5</a:t>
          </a:r>
          <a:endParaRPr lang="es-ES" dirty="0"/>
        </a:p>
      </dgm:t>
    </dgm:pt>
    <dgm:pt modelId="{5BC1A7E8-BAC8-45FD-BA55-3930EC0F75E5}" type="parTrans" cxnId="{F4303E6C-FD97-4DA7-80E9-2AB61654C38E}">
      <dgm:prSet/>
      <dgm:spPr/>
      <dgm:t>
        <a:bodyPr/>
        <a:lstStyle/>
        <a:p>
          <a:endParaRPr lang="es-ES"/>
        </a:p>
      </dgm:t>
    </dgm:pt>
    <dgm:pt modelId="{ABFA7825-71B7-48CC-AD7C-2662B36CB361}" type="sibTrans" cxnId="{F4303E6C-FD97-4DA7-80E9-2AB61654C38E}">
      <dgm:prSet/>
      <dgm:spPr/>
      <dgm:t>
        <a:bodyPr/>
        <a:lstStyle/>
        <a:p>
          <a:pPr algn="ctr"/>
          <a:r>
            <a:rPr lang="es-ES" dirty="0" err="1" smtClean="0"/>
            <a:t>Team</a:t>
          </a:r>
          <a:endParaRPr lang="es-ES" dirty="0"/>
        </a:p>
      </dgm:t>
    </dgm:pt>
    <dgm:pt modelId="{850F0246-38E3-4F3F-AE89-2F8C9E53CB31}">
      <dgm:prSet phldrT="[Texto]"/>
      <dgm:spPr/>
      <dgm:t>
        <a:bodyPr/>
        <a:lstStyle/>
        <a:p>
          <a:r>
            <a:rPr lang="es-ES" dirty="0" smtClean="0"/>
            <a:t>Programador 6</a:t>
          </a:r>
          <a:endParaRPr lang="es-ES" dirty="0"/>
        </a:p>
      </dgm:t>
    </dgm:pt>
    <dgm:pt modelId="{7DFEFD95-F5E9-42F5-B067-EE23476B04F9}" type="parTrans" cxnId="{296E1633-E92F-4B70-91B2-ED7DD23C5456}">
      <dgm:prSet/>
      <dgm:spPr/>
      <dgm:t>
        <a:bodyPr/>
        <a:lstStyle/>
        <a:p>
          <a:endParaRPr lang="es-ES"/>
        </a:p>
      </dgm:t>
    </dgm:pt>
    <dgm:pt modelId="{892F8C80-A679-4303-B298-C86EC5A5E158}" type="sibTrans" cxnId="{296E1633-E92F-4B70-91B2-ED7DD23C5456}">
      <dgm:prSet/>
      <dgm:spPr/>
      <dgm:t>
        <a:bodyPr/>
        <a:lstStyle/>
        <a:p>
          <a:pPr algn="ctr"/>
          <a:r>
            <a:rPr lang="es-ES" dirty="0" err="1" smtClean="0"/>
            <a:t>Team</a:t>
          </a:r>
          <a:endParaRPr lang="es-ES" dirty="0"/>
        </a:p>
      </dgm:t>
    </dgm:pt>
    <dgm:pt modelId="{01C95B5C-761C-4A11-8E3D-C6D89276C9CE}" type="pres">
      <dgm:prSet presAssocID="{3BCBF167-BD68-45A3-AF49-D703A1EA9BC6}" presName="hierChild1" presStyleCnt="0">
        <dgm:presLayoutVars>
          <dgm:orgChart val="1"/>
          <dgm:chPref val="1"/>
          <dgm:dir/>
          <dgm:animOne val="branch"/>
          <dgm:animLvl val="lvl"/>
          <dgm:resizeHandles/>
        </dgm:presLayoutVars>
      </dgm:prSet>
      <dgm:spPr/>
      <dgm:t>
        <a:bodyPr/>
        <a:lstStyle/>
        <a:p>
          <a:endParaRPr lang="es-ES"/>
        </a:p>
      </dgm:t>
    </dgm:pt>
    <dgm:pt modelId="{3D008884-C59F-4907-AA0A-51A5E9FC1DBD}" type="pres">
      <dgm:prSet presAssocID="{D986A781-1574-4ED2-9C25-2F7D33E04A3B}" presName="hierRoot1" presStyleCnt="0">
        <dgm:presLayoutVars>
          <dgm:hierBranch val="init"/>
        </dgm:presLayoutVars>
      </dgm:prSet>
      <dgm:spPr/>
    </dgm:pt>
    <dgm:pt modelId="{005B7BA2-876D-41AA-9A58-998CC21CDF47}" type="pres">
      <dgm:prSet presAssocID="{D986A781-1574-4ED2-9C25-2F7D33E04A3B}" presName="rootComposite1" presStyleCnt="0"/>
      <dgm:spPr/>
    </dgm:pt>
    <dgm:pt modelId="{0F6DE5CD-410B-4B63-8B1E-F8F8A81F861D}" type="pres">
      <dgm:prSet presAssocID="{D986A781-1574-4ED2-9C25-2F7D33E04A3B}" presName="rootText1" presStyleLbl="node0" presStyleIdx="0" presStyleCnt="1" custLinFactY="-30690" custLinFactNeighborX="1918" custLinFactNeighborY="-100000">
        <dgm:presLayoutVars>
          <dgm:chMax/>
          <dgm:chPref val="3"/>
        </dgm:presLayoutVars>
      </dgm:prSet>
      <dgm:spPr/>
      <dgm:t>
        <a:bodyPr/>
        <a:lstStyle/>
        <a:p>
          <a:endParaRPr lang="es-ES"/>
        </a:p>
      </dgm:t>
    </dgm:pt>
    <dgm:pt modelId="{20DDBA77-B15E-4FE9-88CA-CBE832BAF28F}" type="pres">
      <dgm:prSet presAssocID="{D986A781-1574-4ED2-9C25-2F7D33E04A3B}" presName="titleText1" presStyleLbl="fgAcc0" presStyleIdx="0" presStyleCnt="1" custLinFactY="-194724" custLinFactNeighborX="9399" custLinFactNeighborY="-200000">
        <dgm:presLayoutVars>
          <dgm:chMax val="0"/>
          <dgm:chPref val="0"/>
        </dgm:presLayoutVars>
      </dgm:prSet>
      <dgm:spPr/>
      <dgm:t>
        <a:bodyPr/>
        <a:lstStyle/>
        <a:p>
          <a:endParaRPr lang="es-ES"/>
        </a:p>
      </dgm:t>
    </dgm:pt>
    <dgm:pt modelId="{6F92B021-02F5-4C67-94B1-EECD7E870FC1}" type="pres">
      <dgm:prSet presAssocID="{D986A781-1574-4ED2-9C25-2F7D33E04A3B}" presName="rootConnector1" presStyleLbl="node1" presStyleIdx="0" presStyleCnt="8"/>
      <dgm:spPr/>
      <dgm:t>
        <a:bodyPr/>
        <a:lstStyle/>
        <a:p>
          <a:endParaRPr lang="es-ES"/>
        </a:p>
      </dgm:t>
    </dgm:pt>
    <dgm:pt modelId="{5B7D6649-C808-4AAC-8EE1-EBCB37D08CEF}" type="pres">
      <dgm:prSet presAssocID="{D986A781-1574-4ED2-9C25-2F7D33E04A3B}" presName="hierChild2" presStyleCnt="0"/>
      <dgm:spPr/>
    </dgm:pt>
    <dgm:pt modelId="{806A4C2F-FD14-4C6E-8490-FBBBA301FB71}" type="pres">
      <dgm:prSet presAssocID="{811982ED-2165-4B1B-A336-EA3116985C71}" presName="Name37" presStyleLbl="parChTrans1D2" presStyleIdx="0" presStyleCnt="3"/>
      <dgm:spPr/>
      <dgm:t>
        <a:bodyPr/>
        <a:lstStyle/>
        <a:p>
          <a:endParaRPr lang="es-ES"/>
        </a:p>
      </dgm:t>
    </dgm:pt>
    <dgm:pt modelId="{66ABA309-A53E-4FD9-A248-DBC0819D03AD}" type="pres">
      <dgm:prSet presAssocID="{4D940B1F-95EC-48E1-8B7E-F1CF1AE28F5C}" presName="hierRoot2" presStyleCnt="0">
        <dgm:presLayoutVars>
          <dgm:hierBranch val="init"/>
        </dgm:presLayoutVars>
      </dgm:prSet>
      <dgm:spPr/>
    </dgm:pt>
    <dgm:pt modelId="{3B591347-9BC6-43EF-AB68-C2518693B478}" type="pres">
      <dgm:prSet presAssocID="{4D940B1F-95EC-48E1-8B7E-F1CF1AE28F5C}" presName="rootComposite" presStyleCnt="0"/>
      <dgm:spPr/>
    </dgm:pt>
    <dgm:pt modelId="{590CF1F5-2558-4806-BBF4-180033805769}" type="pres">
      <dgm:prSet presAssocID="{4D940B1F-95EC-48E1-8B7E-F1CF1AE28F5C}" presName="rootText" presStyleLbl="node1" presStyleIdx="0" presStyleCnt="8">
        <dgm:presLayoutVars>
          <dgm:chMax/>
          <dgm:chPref val="3"/>
        </dgm:presLayoutVars>
      </dgm:prSet>
      <dgm:spPr/>
      <dgm:t>
        <a:bodyPr/>
        <a:lstStyle/>
        <a:p>
          <a:endParaRPr lang="es-ES"/>
        </a:p>
      </dgm:t>
    </dgm:pt>
    <dgm:pt modelId="{AC071168-A452-45FA-88E1-A79E422C963D}" type="pres">
      <dgm:prSet presAssocID="{4D940B1F-95EC-48E1-8B7E-F1CF1AE28F5C}" presName="titleText2" presStyleLbl="fgAcc1" presStyleIdx="0" presStyleCnt="8">
        <dgm:presLayoutVars>
          <dgm:chMax val="0"/>
          <dgm:chPref val="0"/>
        </dgm:presLayoutVars>
      </dgm:prSet>
      <dgm:spPr/>
      <dgm:t>
        <a:bodyPr/>
        <a:lstStyle/>
        <a:p>
          <a:endParaRPr lang="es-ES"/>
        </a:p>
      </dgm:t>
    </dgm:pt>
    <dgm:pt modelId="{64DC5CC9-1693-41D1-9237-27DD2C326257}" type="pres">
      <dgm:prSet presAssocID="{4D940B1F-95EC-48E1-8B7E-F1CF1AE28F5C}" presName="rootConnector" presStyleLbl="node2" presStyleIdx="0" presStyleCnt="0"/>
      <dgm:spPr/>
      <dgm:t>
        <a:bodyPr/>
        <a:lstStyle/>
        <a:p>
          <a:endParaRPr lang="es-ES"/>
        </a:p>
      </dgm:t>
    </dgm:pt>
    <dgm:pt modelId="{49857453-9EA5-40BE-823E-9CE88E705CCA}" type="pres">
      <dgm:prSet presAssocID="{4D940B1F-95EC-48E1-8B7E-F1CF1AE28F5C}" presName="hierChild4" presStyleCnt="0"/>
      <dgm:spPr/>
    </dgm:pt>
    <dgm:pt modelId="{4ABD3498-1EFD-4D48-8335-2C10864526C7}" type="pres">
      <dgm:prSet presAssocID="{F7313FB4-60B5-41D9-95F5-3AC851C1CF21}" presName="Name37" presStyleLbl="parChTrans1D3" presStyleIdx="0" presStyleCnt="6"/>
      <dgm:spPr/>
      <dgm:t>
        <a:bodyPr/>
        <a:lstStyle/>
        <a:p>
          <a:endParaRPr lang="es-ES"/>
        </a:p>
      </dgm:t>
    </dgm:pt>
    <dgm:pt modelId="{F6C118B1-33E4-4CDC-A9F1-27114C7D78DA}" type="pres">
      <dgm:prSet presAssocID="{C984594D-5ADE-4A91-8FC3-5C6F6F46347D}" presName="hierRoot2" presStyleCnt="0">
        <dgm:presLayoutVars>
          <dgm:hierBranch val="init"/>
        </dgm:presLayoutVars>
      </dgm:prSet>
      <dgm:spPr/>
    </dgm:pt>
    <dgm:pt modelId="{BD215611-5F49-4729-AD96-3F4993BA86D8}" type="pres">
      <dgm:prSet presAssocID="{C984594D-5ADE-4A91-8FC3-5C6F6F46347D}" presName="rootComposite" presStyleCnt="0"/>
      <dgm:spPr/>
    </dgm:pt>
    <dgm:pt modelId="{9A59B4F8-F286-4913-8FF7-B5495B75E2E3}" type="pres">
      <dgm:prSet presAssocID="{C984594D-5ADE-4A91-8FC3-5C6F6F46347D}" presName="rootText" presStyleLbl="node1" presStyleIdx="1" presStyleCnt="8">
        <dgm:presLayoutVars>
          <dgm:chMax/>
          <dgm:chPref val="3"/>
        </dgm:presLayoutVars>
      </dgm:prSet>
      <dgm:spPr/>
      <dgm:t>
        <a:bodyPr/>
        <a:lstStyle/>
        <a:p>
          <a:endParaRPr lang="es-ES"/>
        </a:p>
      </dgm:t>
    </dgm:pt>
    <dgm:pt modelId="{C88230CD-66CF-43D1-8E40-5851A145D64D}" type="pres">
      <dgm:prSet presAssocID="{C984594D-5ADE-4A91-8FC3-5C6F6F46347D}" presName="titleText2" presStyleLbl="fgAcc1" presStyleIdx="1" presStyleCnt="8">
        <dgm:presLayoutVars>
          <dgm:chMax val="0"/>
          <dgm:chPref val="0"/>
        </dgm:presLayoutVars>
      </dgm:prSet>
      <dgm:spPr/>
      <dgm:t>
        <a:bodyPr/>
        <a:lstStyle/>
        <a:p>
          <a:endParaRPr lang="es-ES"/>
        </a:p>
      </dgm:t>
    </dgm:pt>
    <dgm:pt modelId="{F6B15F88-6941-463A-A3C0-840998468BD5}" type="pres">
      <dgm:prSet presAssocID="{C984594D-5ADE-4A91-8FC3-5C6F6F46347D}" presName="rootConnector" presStyleLbl="node3" presStyleIdx="0" presStyleCnt="0"/>
      <dgm:spPr/>
      <dgm:t>
        <a:bodyPr/>
        <a:lstStyle/>
        <a:p>
          <a:endParaRPr lang="es-ES"/>
        </a:p>
      </dgm:t>
    </dgm:pt>
    <dgm:pt modelId="{6F5B6321-6C8B-403C-BAF8-C03A4E7D8F6F}" type="pres">
      <dgm:prSet presAssocID="{C984594D-5ADE-4A91-8FC3-5C6F6F46347D}" presName="hierChild4" presStyleCnt="0"/>
      <dgm:spPr/>
    </dgm:pt>
    <dgm:pt modelId="{1BCE449F-E961-441C-9ADE-914497B047B5}" type="pres">
      <dgm:prSet presAssocID="{C984594D-5ADE-4A91-8FC3-5C6F6F46347D}" presName="hierChild5" presStyleCnt="0"/>
      <dgm:spPr/>
    </dgm:pt>
    <dgm:pt modelId="{33165189-B2BD-4406-8D06-6D53181021FF}" type="pres">
      <dgm:prSet presAssocID="{90A0F6CE-D92E-4F38-B9D1-3890ADB359EF}" presName="Name37" presStyleLbl="parChTrans1D3" presStyleIdx="1" presStyleCnt="6"/>
      <dgm:spPr/>
      <dgm:t>
        <a:bodyPr/>
        <a:lstStyle/>
        <a:p>
          <a:endParaRPr lang="es-ES"/>
        </a:p>
      </dgm:t>
    </dgm:pt>
    <dgm:pt modelId="{55B8A19A-F13A-4404-B5BB-DEB2D61A36FD}" type="pres">
      <dgm:prSet presAssocID="{77B865A7-6E59-4189-B5A3-3AC3AA82C674}" presName="hierRoot2" presStyleCnt="0">
        <dgm:presLayoutVars>
          <dgm:hierBranch val="init"/>
        </dgm:presLayoutVars>
      </dgm:prSet>
      <dgm:spPr/>
    </dgm:pt>
    <dgm:pt modelId="{BD68CAD0-2611-41C9-B7AE-3583700803F1}" type="pres">
      <dgm:prSet presAssocID="{77B865A7-6E59-4189-B5A3-3AC3AA82C674}" presName="rootComposite" presStyleCnt="0"/>
      <dgm:spPr/>
    </dgm:pt>
    <dgm:pt modelId="{71D717A8-AF83-401D-B030-186275CBDAE6}" type="pres">
      <dgm:prSet presAssocID="{77B865A7-6E59-4189-B5A3-3AC3AA82C674}" presName="rootText" presStyleLbl="node1" presStyleIdx="2" presStyleCnt="8">
        <dgm:presLayoutVars>
          <dgm:chMax/>
          <dgm:chPref val="3"/>
        </dgm:presLayoutVars>
      </dgm:prSet>
      <dgm:spPr/>
      <dgm:t>
        <a:bodyPr/>
        <a:lstStyle/>
        <a:p>
          <a:endParaRPr lang="es-ES"/>
        </a:p>
      </dgm:t>
    </dgm:pt>
    <dgm:pt modelId="{7584113B-49DC-4B06-BC31-E68C1AFCB7CE}" type="pres">
      <dgm:prSet presAssocID="{77B865A7-6E59-4189-B5A3-3AC3AA82C674}" presName="titleText2" presStyleLbl="fgAcc1" presStyleIdx="2" presStyleCnt="8">
        <dgm:presLayoutVars>
          <dgm:chMax val="0"/>
          <dgm:chPref val="0"/>
        </dgm:presLayoutVars>
      </dgm:prSet>
      <dgm:spPr/>
      <dgm:t>
        <a:bodyPr/>
        <a:lstStyle/>
        <a:p>
          <a:endParaRPr lang="es-ES"/>
        </a:p>
      </dgm:t>
    </dgm:pt>
    <dgm:pt modelId="{5C0CDE79-F342-4636-B9E6-21F8475B24DF}" type="pres">
      <dgm:prSet presAssocID="{77B865A7-6E59-4189-B5A3-3AC3AA82C674}" presName="rootConnector" presStyleLbl="node3" presStyleIdx="0" presStyleCnt="0"/>
      <dgm:spPr/>
      <dgm:t>
        <a:bodyPr/>
        <a:lstStyle/>
        <a:p>
          <a:endParaRPr lang="es-ES"/>
        </a:p>
      </dgm:t>
    </dgm:pt>
    <dgm:pt modelId="{54F53F57-37AA-4859-AEA4-5A22C4DC6567}" type="pres">
      <dgm:prSet presAssocID="{77B865A7-6E59-4189-B5A3-3AC3AA82C674}" presName="hierChild4" presStyleCnt="0"/>
      <dgm:spPr/>
    </dgm:pt>
    <dgm:pt modelId="{50E82F9D-D509-4C36-97A0-C2CA53E9804D}" type="pres">
      <dgm:prSet presAssocID="{77B865A7-6E59-4189-B5A3-3AC3AA82C674}" presName="hierChild5" presStyleCnt="0"/>
      <dgm:spPr/>
    </dgm:pt>
    <dgm:pt modelId="{7B273E58-A41C-4271-B5CF-74AC56A3A45E}" type="pres">
      <dgm:prSet presAssocID="{596EAB22-29EB-4482-BB4F-96C48B709219}" presName="Name37" presStyleLbl="parChTrans1D3" presStyleIdx="2" presStyleCnt="6"/>
      <dgm:spPr/>
      <dgm:t>
        <a:bodyPr/>
        <a:lstStyle/>
        <a:p>
          <a:endParaRPr lang="es-ES"/>
        </a:p>
      </dgm:t>
    </dgm:pt>
    <dgm:pt modelId="{7B9CE5B2-FB0A-4759-961B-AE6CF5C20CC2}" type="pres">
      <dgm:prSet presAssocID="{C914DC86-3017-4FC9-A4B8-7D0E7796A968}" presName="hierRoot2" presStyleCnt="0">
        <dgm:presLayoutVars>
          <dgm:hierBranch val="init"/>
        </dgm:presLayoutVars>
      </dgm:prSet>
      <dgm:spPr/>
    </dgm:pt>
    <dgm:pt modelId="{346F7AFA-1614-4421-B4B4-CE3B499084CD}" type="pres">
      <dgm:prSet presAssocID="{C914DC86-3017-4FC9-A4B8-7D0E7796A968}" presName="rootComposite" presStyleCnt="0"/>
      <dgm:spPr/>
    </dgm:pt>
    <dgm:pt modelId="{5827459C-859A-4181-86EE-83BF2804A0EB}" type="pres">
      <dgm:prSet presAssocID="{C914DC86-3017-4FC9-A4B8-7D0E7796A968}" presName="rootText" presStyleLbl="node1" presStyleIdx="3" presStyleCnt="8">
        <dgm:presLayoutVars>
          <dgm:chMax/>
          <dgm:chPref val="3"/>
        </dgm:presLayoutVars>
      </dgm:prSet>
      <dgm:spPr/>
      <dgm:t>
        <a:bodyPr/>
        <a:lstStyle/>
        <a:p>
          <a:endParaRPr lang="es-ES"/>
        </a:p>
      </dgm:t>
    </dgm:pt>
    <dgm:pt modelId="{1463DEF8-8F4F-44FE-B1E9-590C8240D8A0}" type="pres">
      <dgm:prSet presAssocID="{C914DC86-3017-4FC9-A4B8-7D0E7796A968}" presName="titleText2" presStyleLbl="fgAcc1" presStyleIdx="3" presStyleCnt="8">
        <dgm:presLayoutVars>
          <dgm:chMax val="0"/>
          <dgm:chPref val="0"/>
        </dgm:presLayoutVars>
      </dgm:prSet>
      <dgm:spPr/>
      <dgm:t>
        <a:bodyPr/>
        <a:lstStyle/>
        <a:p>
          <a:endParaRPr lang="es-ES"/>
        </a:p>
      </dgm:t>
    </dgm:pt>
    <dgm:pt modelId="{2F54A844-27BD-4CD1-A330-4811B89A31AD}" type="pres">
      <dgm:prSet presAssocID="{C914DC86-3017-4FC9-A4B8-7D0E7796A968}" presName="rootConnector" presStyleLbl="node3" presStyleIdx="0" presStyleCnt="0"/>
      <dgm:spPr/>
      <dgm:t>
        <a:bodyPr/>
        <a:lstStyle/>
        <a:p>
          <a:endParaRPr lang="es-ES"/>
        </a:p>
      </dgm:t>
    </dgm:pt>
    <dgm:pt modelId="{EBAC558D-C41A-42EE-ABC5-B8C60F1C8C06}" type="pres">
      <dgm:prSet presAssocID="{C914DC86-3017-4FC9-A4B8-7D0E7796A968}" presName="hierChild4" presStyleCnt="0"/>
      <dgm:spPr/>
    </dgm:pt>
    <dgm:pt modelId="{783B06AC-6259-4BF6-9088-7F1B5728FB67}" type="pres">
      <dgm:prSet presAssocID="{C914DC86-3017-4FC9-A4B8-7D0E7796A968}" presName="hierChild5" presStyleCnt="0"/>
      <dgm:spPr/>
    </dgm:pt>
    <dgm:pt modelId="{7720EE7F-A9F1-424F-A0A0-8D968EC87F80}" type="pres">
      <dgm:prSet presAssocID="{4D940B1F-95EC-48E1-8B7E-F1CF1AE28F5C}" presName="hierChild5" presStyleCnt="0"/>
      <dgm:spPr/>
    </dgm:pt>
    <dgm:pt modelId="{9A9416B6-B804-4B18-8813-7A6E35C0D1A5}" type="pres">
      <dgm:prSet presAssocID="{1BC1A113-F8FB-417C-B40A-CE4C7F2DF200}" presName="Name37" presStyleLbl="parChTrans1D2" presStyleIdx="1" presStyleCnt="3"/>
      <dgm:spPr/>
      <dgm:t>
        <a:bodyPr/>
        <a:lstStyle/>
        <a:p>
          <a:endParaRPr lang="es-ES"/>
        </a:p>
      </dgm:t>
    </dgm:pt>
    <dgm:pt modelId="{0B575439-5A1E-4106-A80F-332F4DC7E2BA}" type="pres">
      <dgm:prSet presAssocID="{36C9E056-6EE4-428B-8AE0-87CCCC4FE522}" presName="hierRoot2" presStyleCnt="0">
        <dgm:presLayoutVars>
          <dgm:hierBranch val="init"/>
        </dgm:presLayoutVars>
      </dgm:prSet>
      <dgm:spPr/>
    </dgm:pt>
    <dgm:pt modelId="{978B60B0-8305-4528-B595-883380C81D12}" type="pres">
      <dgm:prSet presAssocID="{36C9E056-6EE4-428B-8AE0-87CCCC4FE522}" presName="rootComposite" presStyleCnt="0"/>
      <dgm:spPr/>
    </dgm:pt>
    <dgm:pt modelId="{61B57676-E149-40D8-937B-4C07BFB53B55}" type="pres">
      <dgm:prSet presAssocID="{36C9E056-6EE4-428B-8AE0-87CCCC4FE522}" presName="rootText" presStyleLbl="node1" presStyleIdx="4" presStyleCnt="8">
        <dgm:presLayoutVars>
          <dgm:chMax/>
          <dgm:chPref val="3"/>
        </dgm:presLayoutVars>
      </dgm:prSet>
      <dgm:spPr/>
      <dgm:t>
        <a:bodyPr/>
        <a:lstStyle/>
        <a:p>
          <a:endParaRPr lang="es-ES"/>
        </a:p>
      </dgm:t>
    </dgm:pt>
    <dgm:pt modelId="{D10170A1-6B15-4D07-B443-2B7105D44301}" type="pres">
      <dgm:prSet presAssocID="{36C9E056-6EE4-428B-8AE0-87CCCC4FE522}" presName="titleText2" presStyleLbl="fgAcc1" presStyleIdx="4" presStyleCnt="8">
        <dgm:presLayoutVars>
          <dgm:chMax val="0"/>
          <dgm:chPref val="0"/>
        </dgm:presLayoutVars>
      </dgm:prSet>
      <dgm:spPr/>
      <dgm:t>
        <a:bodyPr/>
        <a:lstStyle/>
        <a:p>
          <a:endParaRPr lang="es-ES"/>
        </a:p>
      </dgm:t>
    </dgm:pt>
    <dgm:pt modelId="{34BD62DA-5007-4F16-AC14-333C3630FBFF}" type="pres">
      <dgm:prSet presAssocID="{36C9E056-6EE4-428B-8AE0-87CCCC4FE522}" presName="rootConnector" presStyleLbl="node2" presStyleIdx="0" presStyleCnt="0"/>
      <dgm:spPr/>
      <dgm:t>
        <a:bodyPr/>
        <a:lstStyle/>
        <a:p>
          <a:endParaRPr lang="es-ES"/>
        </a:p>
      </dgm:t>
    </dgm:pt>
    <dgm:pt modelId="{0B757F74-E919-4401-BF2B-83E154DA61D8}" type="pres">
      <dgm:prSet presAssocID="{36C9E056-6EE4-428B-8AE0-87CCCC4FE522}" presName="hierChild4" presStyleCnt="0"/>
      <dgm:spPr/>
    </dgm:pt>
    <dgm:pt modelId="{2D8B781B-4157-4A7F-95F4-57D9059EBAAA}" type="pres">
      <dgm:prSet presAssocID="{581CF1AA-7FAD-4166-822F-F9B86B9CC87D}" presName="Name37" presStyleLbl="parChTrans1D3" presStyleIdx="3" presStyleCnt="6"/>
      <dgm:spPr/>
      <dgm:t>
        <a:bodyPr/>
        <a:lstStyle/>
        <a:p>
          <a:endParaRPr lang="es-ES"/>
        </a:p>
      </dgm:t>
    </dgm:pt>
    <dgm:pt modelId="{9B4F9C09-1CF9-4F83-9B6A-353B34F07735}" type="pres">
      <dgm:prSet presAssocID="{A9DECD77-6316-4622-8A9F-AC0987EEBBBC}" presName="hierRoot2" presStyleCnt="0">
        <dgm:presLayoutVars>
          <dgm:hierBranch val="init"/>
        </dgm:presLayoutVars>
      </dgm:prSet>
      <dgm:spPr/>
    </dgm:pt>
    <dgm:pt modelId="{D2851DCB-2A7F-40D7-9328-F286A693222F}" type="pres">
      <dgm:prSet presAssocID="{A9DECD77-6316-4622-8A9F-AC0987EEBBBC}" presName="rootComposite" presStyleCnt="0"/>
      <dgm:spPr/>
    </dgm:pt>
    <dgm:pt modelId="{07E72F53-E284-4D55-B91A-0D5C105E5942}" type="pres">
      <dgm:prSet presAssocID="{A9DECD77-6316-4622-8A9F-AC0987EEBBBC}" presName="rootText" presStyleLbl="node1" presStyleIdx="5" presStyleCnt="8">
        <dgm:presLayoutVars>
          <dgm:chMax/>
          <dgm:chPref val="3"/>
        </dgm:presLayoutVars>
      </dgm:prSet>
      <dgm:spPr/>
      <dgm:t>
        <a:bodyPr/>
        <a:lstStyle/>
        <a:p>
          <a:endParaRPr lang="es-ES"/>
        </a:p>
      </dgm:t>
    </dgm:pt>
    <dgm:pt modelId="{CCDC353A-BC37-48EF-888B-D33A94D33404}" type="pres">
      <dgm:prSet presAssocID="{A9DECD77-6316-4622-8A9F-AC0987EEBBBC}" presName="titleText2" presStyleLbl="fgAcc1" presStyleIdx="5" presStyleCnt="8">
        <dgm:presLayoutVars>
          <dgm:chMax val="0"/>
          <dgm:chPref val="0"/>
        </dgm:presLayoutVars>
      </dgm:prSet>
      <dgm:spPr/>
      <dgm:t>
        <a:bodyPr/>
        <a:lstStyle/>
        <a:p>
          <a:endParaRPr lang="es-ES"/>
        </a:p>
      </dgm:t>
    </dgm:pt>
    <dgm:pt modelId="{3B78F39F-321F-4292-96A5-8177FA45A09D}" type="pres">
      <dgm:prSet presAssocID="{A9DECD77-6316-4622-8A9F-AC0987EEBBBC}" presName="rootConnector" presStyleLbl="node3" presStyleIdx="0" presStyleCnt="0"/>
      <dgm:spPr/>
      <dgm:t>
        <a:bodyPr/>
        <a:lstStyle/>
        <a:p>
          <a:endParaRPr lang="es-ES"/>
        </a:p>
      </dgm:t>
    </dgm:pt>
    <dgm:pt modelId="{82F0B389-58DE-41FC-AFD8-9A4B91293449}" type="pres">
      <dgm:prSet presAssocID="{A9DECD77-6316-4622-8A9F-AC0987EEBBBC}" presName="hierChild4" presStyleCnt="0"/>
      <dgm:spPr/>
    </dgm:pt>
    <dgm:pt modelId="{18D476B8-AD80-4FF0-9316-0BA62299065F}" type="pres">
      <dgm:prSet presAssocID="{A9DECD77-6316-4622-8A9F-AC0987EEBBBC}" presName="hierChild5" presStyleCnt="0"/>
      <dgm:spPr/>
    </dgm:pt>
    <dgm:pt modelId="{16D7A819-5566-4B08-AF96-45FC58147EBA}" type="pres">
      <dgm:prSet presAssocID="{5BC1A7E8-BAC8-45FD-BA55-3930EC0F75E5}" presName="Name37" presStyleLbl="parChTrans1D3" presStyleIdx="4" presStyleCnt="6"/>
      <dgm:spPr/>
      <dgm:t>
        <a:bodyPr/>
        <a:lstStyle/>
        <a:p>
          <a:endParaRPr lang="es-ES"/>
        </a:p>
      </dgm:t>
    </dgm:pt>
    <dgm:pt modelId="{3002C78A-B7B8-4FDB-8C46-E3CDA87C2AD7}" type="pres">
      <dgm:prSet presAssocID="{FBF12E74-6FDB-46AF-BE28-F3AAAE9CD751}" presName="hierRoot2" presStyleCnt="0">
        <dgm:presLayoutVars>
          <dgm:hierBranch val="init"/>
        </dgm:presLayoutVars>
      </dgm:prSet>
      <dgm:spPr/>
    </dgm:pt>
    <dgm:pt modelId="{78927716-3980-4878-92A9-51F2F21BBC94}" type="pres">
      <dgm:prSet presAssocID="{FBF12E74-6FDB-46AF-BE28-F3AAAE9CD751}" presName="rootComposite" presStyleCnt="0"/>
      <dgm:spPr/>
    </dgm:pt>
    <dgm:pt modelId="{23B78F93-9D2E-415E-8AF7-5211D908CA88}" type="pres">
      <dgm:prSet presAssocID="{FBF12E74-6FDB-46AF-BE28-F3AAAE9CD751}" presName="rootText" presStyleLbl="node1" presStyleIdx="6" presStyleCnt="8">
        <dgm:presLayoutVars>
          <dgm:chMax/>
          <dgm:chPref val="3"/>
        </dgm:presLayoutVars>
      </dgm:prSet>
      <dgm:spPr/>
      <dgm:t>
        <a:bodyPr/>
        <a:lstStyle/>
        <a:p>
          <a:endParaRPr lang="es-ES"/>
        </a:p>
      </dgm:t>
    </dgm:pt>
    <dgm:pt modelId="{C9E2DFA3-F97B-4AE0-B0E3-17AD7EE02CF0}" type="pres">
      <dgm:prSet presAssocID="{FBF12E74-6FDB-46AF-BE28-F3AAAE9CD751}" presName="titleText2" presStyleLbl="fgAcc1" presStyleIdx="6" presStyleCnt="8">
        <dgm:presLayoutVars>
          <dgm:chMax val="0"/>
          <dgm:chPref val="0"/>
        </dgm:presLayoutVars>
      </dgm:prSet>
      <dgm:spPr/>
      <dgm:t>
        <a:bodyPr/>
        <a:lstStyle/>
        <a:p>
          <a:endParaRPr lang="es-ES"/>
        </a:p>
      </dgm:t>
    </dgm:pt>
    <dgm:pt modelId="{2E31A3F5-52F7-4D37-8F50-4628AB1F4BD8}" type="pres">
      <dgm:prSet presAssocID="{FBF12E74-6FDB-46AF-BE28-F3AAAE9CD751}" presName="rootConnector" presStyleLbl="node3" presStyleIdx="0" presStyleCnt="0"/>
      <dgm:spPr/>
      <dgm:t>
        <a:bodyPr/>
        <a:lstStyle/>
        <a:p>
          <a:endParaRPr lang="es-ES"/>
        </a:p>
      </dgm:t>
    </dgm:pt>
    <dgm:pt modelId="{0AA1BBC0-C6F2-4AE0-A9CB-E4046EAC3633}" type="pres">
      <dgm:prSet presAssocID="{FBF12E74-6FDB-46AF-BE28-F3AAAE9CD751}" presName="hierChild4" presStyleCnt="0"/>
      <dgm:spPr/>
    </dgm:pt>
    <dgm:pt modelId="{152A974D-0A00-4B9F-941D-7413D20B23F4}" type="pres">
      <dgm:prSet presAssocID="{FBF12E74-6FDB-46AF-BE28-F3AAAE9CD751}" presName="hierChild5" presStyleCnt="0"/>
      <dgm:spPr/>
    </dgm:pt>
    <dgm:pt modelId="{9D22BE61-EEEF-4ACF-90B2-AFB65E2DFF7A}" type="pres">
      <dgm:prSet presAssocID="{7DFEFD95-F5E9-42F5-B067-EE23476B04F9}" presName="Name37" presStyleLbl="parChTrans1D3" presStyleIdx="5" presStyleCnt="6"/>
      <dgm:spPr/>
      <dgm:t>
        <a:bodyPr/>
        <a:lstStyle/>
        <a:p>
          <a:endParaRPr lang="es-ES"/>
        </a:p>
      </dgm:t>
    </dgm:pt>
    <dgm:pt modelId="{50E03C8A-D64E-4F58-AF82-3AE2AD9085DC}" type="pres">
      <dgm:prSet presAssocID="{850F0246-38E3-4F3F-AE89-2F8C9E53CB31}" presName="hierRoot2" presStyleCnt="0">
        <dgm:presLayoutVars>
          <dgm:hierBranch val="init"/>
        </dgm:presLayoutVars>
      </dgm:prSet>
      <dgm:spPr/>
    </dgm:pt>
    <dgm:pt modelId="{CBAD6A07-AECD-415D-9C7A-84FF0BD02D90}" type="pres">
      <dgm:prSet presAssocID="{850F0246-38E3-4F3F-AE89-2F8C9E53CB31}" presName="rootComposite" presStyleCnt="0"/>
      <dgm:spPr/>
    </dgm:pt>
    <dgm:pt modelId="{C39D54B5-9A3C-47E4-8724-363D277054CA}" type="pres">
      <dgm:prSet presAssocID="{850F0246-38E3-4F3F-AE89-2F8C9E53CB31}" presName="rootText" presStyleLbl="node1" presStyleIdx="7" presStyleCnt="8">
        <dgm:presLayoutVars>
          <dgm:chMax/>
          <dgm:chPref val="3"/>
        </dgm:presLayoutVars>
      </dgm:prSet>
      <dgm:spPr/>
      <dgm:t>
        <a:bodyPr/>
        <a:lstStyle/>
        <a:p>
          <a:endParaRPr lang="es-ES"/>
        </a:p>
      </dgm:t>
    </dgm:pt>
    <dgm:pt modelId="{8717BF6A-AF3F-4A00-8D71-A00CAE7DE553}" type="pres">
      <dgm:prSet presAssocID="{850F0246-38E3-4F3F-AE89-2F8C9E53CB31}" presName="titleText2" presStyleLbl="fgAcc1" presStyleIdx="7" presStyleCnt="8">
        <dgm:presLayoutVars>
          <dgm:chMax val="0"/>
          <dgm:chPref val="0"/>
        </dgm:presLayoutVars>
      </dgm:prSet>
      <dgm:spPr/>
      <dgm:t>
        <a:bodyPr/>
        <a:lstStyle/>
        <a:p>
          <a:endParaRPr lang="es-ES"/>
        </a:p>
      </dgm:t>
    </dgm:pt>
    <dgm:pt modelId="{C1A90908-2884-4D5B-A02E-CF53C7DCB866}" type="pres">
      <dgm:prSet presAssocID="{850F0246-38E3-4F3F-AE89-2F8C9E53CB31}" presName="rootConnector" presStyleLbl="node3" presStyleIdx="0" presStyleCnt="0"/>
      <dgm:spPr/>
      <dgm:t>
        <a:bodyPr/>
        <a:lstStyle/>
        <a:p>
          <a:endParaRPr lang="es-ES"/>
        </a:p>
      </dgm:t>
    </dgm:pt>
    <dgm:pt modelId="{E82E8DEB-F596-4E1B-91B6-9BF38336E3D8}" type="pres">
      <dgm:prSet presAssocID="{850F0246-38E3-4F3F-AE89-2F8C9E53CB31}" presName="hierChild4" presStyleCnt="0"/>
      <dgm:spPr/>
    </dgm:pt>
    <dgm:pt modelId="{BCDBF6BA-D73B-4302-BCF7-056D4E0C3B72}" type="pres">
      <dgm:prSet presAssocID="{850F0246-38E3-4F3F-AE89-2F8C9E53CB31}" presName="hierChild5" presStyleCnt="0"/>
      <dgm:spPr/>
    </dgm:pt>
    <dgm:pt modelId="{4D510A00-292A-4D90-BD99-F5D42CD187E7}" type="pres">
      <dgm:prSet presAssocID="{36C9E056-6EE4-428B-8AE0-87CCCC4FE522}" presName="hierChild5" presStyleCnt="0"/>
      <dgm:spPr/>
    </dgm:pt>
    <dgm:pt modelId="{6BA302FE-1C2D-4A04-B1DA-30EC7EE53BC8}" type="pres">
      <dgm:prSet presAssocID="{D986A781-1574-4ED2-9C25-2F7D33E04A3B}" presName="hierChild3" presStyleCnt="0"/>
      <dgm:spPr/>
    </dgm:pt>
    <dgm:pt modelId="{476B204B-06C7-45C4-BE36-380A7B411CBF}" type="pres">
      <dgm:prSet presAssocID="{635526B3-4CD5-4538-AEDA-8947362E4640}" presName="Name96" presStyleLbl="parChTrans1D2" presStyleIdx="2" presStyleCnt="3"/>
      <dgm:spPr/>
      <dgm:t>
        <a:bodyPr/>
        <a:lstStyle/>
        <a:p>
          <a:endParaRPr lang="es-ES"/>
        </a:p>
      </dgm:t>
    </dgm:pt>
    <dgm:pt modelId="{59618C27-E0EF-4D21-A041-99701AC88CE0}" type="pres">
      <dgm:prSet presAssocID="{9946939B-0BC2-4C7D-A93D-1164741CAB42}" presName="hierRoot3" presStyleCnt="0">
        <dgm:presLayoutVars>
          <dgm:hierBranch val="init"/>
        </dgm:presLayoutVars>
      </dgm:prSet>
      <dgm:spPr/>
    </dgm:pt>
    <dgm:pt modelId="{EC5E1F33-3B56-45C9-BF9D-E8EED9B245A6}" type="pres">
      <dgm:prSet presAssocID="{9946939B-0BC2-4C7D-A93D-1164741CAB42}" presName="rootComposite3" presStyleCnt="0"/>
      <dgm:spPr/>
    </dgm:pt>
    <dgm:pt modelId="{EA64F78E-4011-412A-A754-D9F132BCB985}" type="pres">
      <dgm:prSet presAssocID="{9946939B-0BC2-4C7D-A93D-1164741CAB42}" presName="rootText3" presStyleLbl="asst1" presStyleIdx="0" presStyleCnt="1" custLinFactNeighborX="2645" custLinFactNeighborY="-96235">
        <dgm:presLayoutVars>
          <dgm:chPref val="3"/>
        </dgm:presLayoutVars>
      </dgm:prSet>
      <dgm:spPr/>
      <dgm:t>
        <a:bodyPr/>
        <a:lstStyle/>
        <a:p>
          <a:endParaRPr lang="es-ES"/>
        </a:p>
      </dgm:t>
    </dgm:pt>
    <dgm:pt modelId="{83AF39C9-5B21-496C-A91E-C267C26CBC30}" type="pres">
      <dgm:prSet presAssocID="{9946939B-0BC2-4C7D-A93D-1164741CAB42}" presName="titleText3" presStyleLbl="fgAcc2" presStyleIdx="0" presStyleCnt="1" custLinFactY="-100000" custLinFactNeighborX="17580" custLinFactNeighborY="-191359">
        <dgm:presLayoutVars>
          <dgm:chMax val="0"/>
          <dgm:chPref val="0"/>
        </dgm:presLayoutVars>
      </dgm:prSet>
      <dgm:spPr/>
      <dgm:t>
        <a:bodyPr/>
        <a:lstStyle/>
        <a:p>
          <a:endParaRPr lang="es-ES"/>
        </a:p>
      </dgm:t>
    </dgm:pt>
    <dgm:pt modelId="{B25650EA-2CF8-49BA-9B05-90F83DDD4375}" type="pres">
      <dgm:prSet presAssocID="{9946939B-0BC2-4C7D-A93D-1164741CAB42}" presName="rootConnector3" presStyleLbl="asst1" presStyleIdx="0" presStyleCnt="1"/>
      <dgm:spPr/>
      <dgm:t>
        <a:bodyPr/>
        <a:lstStyle/>
        <a:p>
          <a:endParaRPr lang="es-ES"/>
        </a:p>
      </dgm:t>
    </dgm:pt>
    <dgm:pt modelId="{3FA264B1-3182-4BDE-A733-39B54588DF78}" type="pres">
      <dgm:prSet presAssocID="{9946939B-0BC2-4C7D-A93D-1164741CAB42}" presName="hierChild6" presStyleCnt="0"/>
      <dgm:spPr/>
    </dgm:pt>
    <dgm:pt modelId="{C2244853-078A-498F-A209-447D8381C3C1}" type="pres">
      <dgm:prSet presAssocID="{9946939B-0BC2-4C7D-A93D-1164741CAB42}" presName="hierChild7" presStyleCnt="0"/>
      <dgm:spPr/>
    </dgm:pt>
  </dgm:ptLst>
  <dgm:cxnLst>
    <dgm:cxn modelId="{29B87231-5325-4921-966D-85A489D8E4D7}" type="presOf" srcId="{D986A781-1574-4ED2-9C25-2F7D33E04A3B}" destId="{0F6DE5CD-410B-4B63-8B1E-F8F8A81F861D}" srcOrd="0" destOrd="0" presId="urn:microsoft.com/office/officeart/2008/layout/NameandTitleOrganizationalChart"/>
    <dgm:cxn modelId="{48B17A72-793C-4092-B7A9-0071898429B7}" type="presOf" srcId="{2A2E0B15-D431-4F12-A6B3-564CE3F42ACC}" destId="{7584113B-49DC-4B06-BC31-E68C1AFCB7CE}" srcOrd="0" destOrd="0" presId="urn:microsoft.com/office/officeart/2008/layout/NameandTitleOrganizationalChart"/>
    <dgm:cxn modelId="{C59C8EC3-CFEA-4483-8DF5-040A490359AA}" srcId="{D986A781-1574-4ED2-9C25-2F7D33E04A3B}" destId="{36C9E056-6EE4-428B-8AE0-87CCCC4FE522}" srcOrd="2" destOrd="0" parTransId="{1BC1A113-F8FB-417C-B40A-CE4C7F2DF200}" sibTransId="{B9C46972-B8C7-4561-BA2D-23AAA43A2C71}"/>
    <dgm:cxn modelId="{2B5011D8-EFFC-41BB-8A01-DE40E41D9CCE}" type="presOf" srcId="{C984594D-5ADE-4A91-8FC3-5C6F6F46347D}" destId="{9A59B4F8-F286-4913-8FF7-B5495B75E2E3}" srcOrd="0" destOrd="0" presId="urn:microsoft.com/office/officeart/2008/layout/NameandTitleOrganizationalChart"/>
    <dgm:cxn modelId="{296E1633-E92F-4B70-91B2-ED7DD23C5456}" srcId="{36C9E056-6EE4-428B-8AE0-87CCCC4FE522}" destId="{850F0246-38E3-4F3F-AE89-2F8C9E53CB31}" srcOrd="2" destOrd="0" parTransId="{7DFEFD95-F5E9-42F5-B067-EE23476B04F9}" sibTransId="{892F8C80-A679-4303-B298-C86EC5A5E158}"/>
    <dgm:cxn modelId="{EBEDA11F-A776-4621-80CA-DB4493C03F0D}" type="presOf" srcId="{77B865A7-6E59-4189-B5A3-3AC3AA82C674}" destId="{71D717A8-AF83-401D-B030-186275CBDAE6}" srcOrd="0" destOrd="0" presId="urn:microsoft.com/office/officeart/2008/layout/NameandTitleOrganizationalChart"/>
    <dgm:cxn modelId="{1E6536E4-3E6A-4C1E-BD86-337170CFE517}" type="presOf" srcId="{4D940B1F-95EC-48E1-8B7E-F1CF1AE28F5C}" destId="{590CF1F5-2558-4806-BBF4-180033805769}" srcOrd="0" destOrd="0" presId="urn:microsoft.com/office/officeart/2008/layout/NameandTitleOrganizationalChart"/>
    <dgm:cxn modelId="{3B63329B-BBB9-4826-9AB1-1484CE3B6B96}" type="presOf" srcId="{A9DECD77-6316-4622-8A9F-AC0987EEBBBC}" destId="{07E72F53-E284-4D55-B91A-0D5C105E5942}" srcOrd="0" destOrd="0" presId="urn:microsoft.com/office/officeart/2008/layout/NameandTitleOrganizationalChart"/>
    <dgm:cxn modelId="{866F9B56-6B01-4657-A38D-1CAC2010D683}" type="presOf" srcId="{ABFA7825-71B7-48CC-AD7C-2662B36CB361}" destId="{C9E2DFA3-F97B-4AE0-B0E3-17AD7EE02CF0}" srcOrd="0" destOrd="0" presId="urn:microsoft.com/office/officeart/2008/layout/NameandTitleOrganizationalChart"/>
    <dgm:cxn modelId="{42963D98-093C-4922-BE91-28B3332EA1FF}" type="presOf" srcId="{36C9E056-6EE4-428B-8AE0-87CCCC4FE522}" destId="{61B57676-E149-40D8-937B-4C07BFB53B55}" srcOrd="0" destOrd="0" presId="urn:microsoft.com/office/officeart/2008/layout/NameandTitleOrganizationalChart"/>
    <dgm:cxn modelId="{F6B51934-96BC-4B14-84BD-7509D2CD187C}" type="presOf" srcId="{581CF1AA-7FAD-4166-822F-F9B86B9CC87D}" destId="{2D8B781B-4157-4A7F-95F4-57D9059EBAAA}" srcOrd="0" destOrd="0" presId="urn:microsoft.com/office/officeart/2008/layout/NameandTitleOrganizationalChart"/>
    <dgm:cxn modelId="{BB687837-023C-4BD8-A955-B99953F651AD}" type="presOf" srcId="{7DFEFD95-F5E9-42F5-B067-EE23476B04F9}" destId="{9D22BE61-EEEF-4ACF-90B2-AFB65E2DFF7A}" srcOrd="0" destOrd="0" presId="urn:microsoft.com/office/officeart/2008/layout/NameandTitleOrganizationalChart"/>
    <dgm:cxn modelId="{7CADE8B6-6C10-4D82-A6B6-54D5094EDB6C}" type="presOf" srcId="{635526B3-4CD5-4538-AEDA-8947362E4640}" destId="{476B204B-06C7-45C4-BE36-380A7B411CBF}" srcOrd="0" destOrd="0" presId="urn:microsoft.com/office/officeart/2008/layout/NameandTitleOrganizationalChart"/>
    <dgm:cxn modelId="{357C0D86-9D29-4304-A2CA-BC611B2D489C}" type="presOf" srcId="{B9C46972-B8C7-4561-BA2D-23AAA43A2C71}" destId="{D10170A1-6B15-4D07-B443-2B7105D44301}" srcOrd="0" destOrd="0" presId="urn:microsoft.com/office/officeart/2008/layout/NameandTitleOrganizationalChart"/>
    <dgm:cxn modelId="{D10F5BAD-048A-4162-81CA-F551D989E059}" type="presOf" srcId="{B1DDD21E-B975-45F1-94E7-DAA77A6537E8}" destId="{AC071168-A452-45FA-88E1-A79E422C963D}" srcOrd="0" destOrd="0" presId="urn:microsoft.com/office/officeart/2008/layout/NameandTitleOrganizationalChart"/>
    <dgm:cxn modelId="{CDB3A63D-0EE7-455F-9BDC-1A985FCF196B}" type="presOf" srcId="{9946939B-0BC2-4C7D-A93D-1164741CAB42}" destId="{EA64F78E-4011-412A-A754-D9F132BCB985}" srcOrd="0" destOrd="0" presId="urn:microsoft.com/office/officeart/2008/layout/NameandTitleOrganizationalChart"/>
    <dgm:cxn modelId="{CEA50520-2C10-4501-8E45-D39ECEBFD787}" type="presOf" srcId="{FBF12E74-6FDB-46AF-BE28-F3AAAE9CD751}" destId="{2E31A3F5-52F7-4D37-8F50-4628AB1F4BD8}" srcOrd="1" destOrd="0" presId="urn:microsoft.com/office/officeart/2008/layout/NameandTitleOrganizationalChart"/>
    <dgm:cxn modelId="{6080A8CA-6958-44F0-96F0-E215F4E53DCB}" type="presOf" srcId="{C914DC86-3017-4FC9-A4B8-7D0E7796A968}" destId="{2F54A844-27BD-4CD1-A330-4811B89A31AD}" srcOrd="1" destOrd="0" presId="urn:microsoft.com/office/officeart/2008/layout/NameandTitleOrganizationalChart"/>
    <dgm:cxn modelId="{DC716EDD-329D-4E5A-8C3A-FDF7EAB036C9}" type="presOf" srcId="{04A90D14-044A-49DF-A94E-815FDF3B265F}" destId="{C88230CD-66CF-43D1-8E40-5851A145D64D}" srcOrd="0" destOrd="0" presId="urn:microsoft.com/office/officeart/2008/layout/NameandTitleOrganizationalChart"/>
    <dgm:cxn modelId="{AEAB22E7-4E2E-483F-86D9-CFAD3FF61756}" srcId="{4D940B1F-95EC-48E1-8B7E-F1CF1AE28F5C}" destId="{C914DC86-3017-4FC9-A4B8-7D0E7796A968}" srcOrd="2" destOrd="0" parTransId="{596EAB22-29EB-4482-BB4F-96C48B709219}" sibTransId="{5EC2DC70-2B45-449B-91FB-96DB7ED7CA72}"/>
    <dgm:cxn modelId="{93D1D76C-9667-419D-A61B-96E49D2F4831}" type="presOf" srcId="{77B865A7-6E59-4189-B5A3-3AC3AA82C674}" destId="{5C0CDE79-F342-4636-B9E6-21F8475B24DF}" srcOrd="1" destOrd="0" presId="urn:microsoft.com/office/officeart/2008/layout/NameandTitleOrganizationalChart"/>
    <dgm:cxn modelId="{D28FAA2F-16C4-4F97-9E87-17E9E1A477F1}" srcId="{D986A781-1574-4ED2-9C25-2F7D33E04A3B}" destId="{4D940B1F-95EC-48E1-8B7E-F1CF1AE28F5C}" srcOrd="1" destOrd="0" parTransId="{811982ED-2165-4B1B-A336-EA3116985C71}" sibTransId="{B1DDD21E-B975-45F1-94E7-DAA77A6537E8}"/>
    <dgm:cxn modelId="{6693A040-FB14-4687-99F2-C23A36DB74CA}" type="presOf" srcId="{850F0246-38E3-4F3F-AE89-2F8C9E53CB31}" destId="{C1A90908-2884-4D5B-A02E-CF53C7DCB866}" srcOrd="1" destOrd="0" presId="urn:microsoft.com/office/officeart/2008/layout/NameandTitleOrganizationalChart"/>
    <dgm:cxn modelId="{36CB05C0-95BE-4821-83A3-F09C447CF699}" srcId="{4D940B1F-95EC-48E1-8B7E-F1CF1AE28F5C}" destId="{C984594D-5ADE-4A91-8FC3-5C6F6F46347D}" srcOrd="0" destOrd="0" parTransId="{F7313FB4-60B5-41D9-95F5-3AC851C1CF21}" sibTransId="{04A90D14-044A-49DF-A94E-815FDF3B265F}"/>
    <dgm:cxn modelId="{EE467235-FEC1-46C7-A4E0-5455183205F1}" type="presOf" srcId="{AE7DBC16-23BC-4E29-A9AC-90332D80A220}" destId="{20DDBA77-B15E-4FE9-88CA-CBE832BAF28F}" srcOrd="0" destOrd="0" presId="urn:microsoft.com/office/officeart/2008/layout/NameandTitleOrganizationalChart"/>
    <dgm:cxn modelId="{61302C3F-2076-4316-AC6A-E6872A571A7E}" type="presOf" srcId="{850F0246-38E3-4F3F-AE89-2F8C9E53CB31}" destId="{C39D54B5-9A3C-47E4-8724-363D277054CA}" srcOrd="0" destOrd="0" presId="urn:microsoft.com/office/officeart/2008/layout/NameandTitleOrganizationalChart"/>
    <dgm:cxn modelId="{2E814F8E-D719-4D41-97C7-EC39740FC7B1}" type="presOf" srcId="{36C9E056-6EE4-428B-8AE0-87CCCC4FE522}" destId="{34BD62DA-5007-4F16-AC14-333C3630FBFF}" srcOrd="1" destOrd="0" presId="urn:microsoft.com/office/officeart/2008/layout/NameandTitleOrganizationalChart"/>
    <dgm:cxn modelId="{0B62CE72-BC10-406A-8778-9D8B6770046B}" type="presOf" srcId="{1BC1A113-F8FB-417C-B40A-CE4C7F2DF200}" destId="{9A9416B6-B804-4B18-8813-7A6E35C0D1A5}" srcOrd="0" destOrd="0" presId="urn:microsoft.com/office/officeart/2008/layout/NameandTitleOrganizationalChart"/>
    <dgm:cxn modelId="{FC1FC862-4550-4B7F-B4E7-FF88971BFD71}" type="presOf" srcId="{30497C88-6D6F-4A76-8A0C-2C47047696BF}" destId="{CCDC353A-BC37-48EF-888B-D33A94D33404}" srcOrd="0" destOrd="0" presId="urn:microsoft.com/office/officeart/2008/layout/NameandTitleOrganizationalChart"/>
    <dgm:cxn modelId="{4334A62E-FF74-4B09-9282-7AEE73B35C17}" type="presOf" srcId="{FBF12E74-6FDB-46AF-BE28-F3AAAE9CD751}" destId="{23B78F93-9D2E-415E-8AF7-5211D908CA88}" srcOrd="0" destOrd="0" presId="urn:microsoft.com/office/officeart/2008/layout/NameandTitleOrganizationalChart"/>
    <dgm:cxn modelId="{26E1A507-2E7B-4C57-A976-7098E200B048}" type="presOf" srcId="{90A0F6CE-D92E-4F38-B9D1-3890ADB359EF}" destId="{33165189-B2BD-4406-8D06-6D53181021FF}" srcOrd="0" destOrd="0" presId="urn:microsoft.com/office/officeart/2008/layout/NameandTitleOrganizationalChart"/>
    <dgm:cxn modelId="{B6DE9463-DF69-4C39-AEC8-01B549D47434}" type="presOf" srcId="{4D940B1F-95EC-48E1-8B7E-F1CF1AE28F5C}" destId="{64DC5CC9-1693-41D1-9237-27DD2C326257}" srcOrd="1" destOrd="0" presId="urn:microsoft.com/office/officeart/2008/layout/NameandTitleOrganizationalChart"/>
    <dgm:cxn modelId="{1982C80F-1720-48B8-8203-63DD1ED044B6}" type="presOf" srcId="{C914DC86-3017-4FC9-A4B8-7D0E7796A968}" destId="{5827459C-859A-4181-86EE-83BF2804A0EB}" srcOrd="0" destOrd="0" presId="urn:microsoft.com/office/officeart/2008/layout/NameandTitleOrganizationalChart"/>
    <dgm:cxn modelId="{6FF79960-B972-4015-A285-EB1E4EC06174}" type="presOf" srcId="{C984594D-5ADE-4A91-8FC3-5C6F6F46347D}" destId="{F6B15F88-6941-463A-A3C0-840998468BD5}" srcOrd="1" destOrd="0" presId="urn:microsoft.com/office/officeart/2008/layout/NameandTitleOrganizationalChart"/>
    <dgm:cxn modelId="{5BDEB82B-AA81-4C46-A9B8-9AF77A6C3D34}" srcId="{36C9E056-6EE4-428B-8AE0-87CCCC4FE522}" destId="{A9DECD77-6316-4622-8A9F-AC0987EEBBBC}" srcOrd="0" destOrd="0" parTransId="{581CF1AA-7FAD-4166-822F-F9B86B9CC87D}" sibTransId="{30497C88-6D6F-4A76-8A0C-2C47047696BF}"/>
    <dgm:cxn modelId="{03D10404-52F9-4698-8EFF-1CB289FBC29B}" type="presOf" srcId="{CE2B30CF-B2AA-4675-97F5-AC178E9EE3C1}" destId="{83AF39C9-5B21-496C-A91E-C267C26CBC30}" srcOrd="0" destOrd="0" presId="urn:microsoft.com/office/officeart/2008/layout/NameandTitleOrganizationalChart"/>
    <dgm:cxn modelId="{AA8D648C-2B90-4933-97DE-7EBDA369991D}" type="presOf" srcId="{D986A781-1574-4ED2-9C25-2F7D33E04A3B}" destId="{6F92B021-02F5-4C67-94B1-EECD7E870FC1}" srcOrd="1" destOrd="0" presId="urn:microsoft.com/office/officeart/2008/layout/NameandTitleOrganizationalChart"/>
    <dgm:cxn modelId="{C1C6B877-7DEC-4958-B4FE-61FC0FCAD82C}" type="presOf" srcId="{A9DECD77-6316-4622-8A9F-AC0987EEBBBC}" destId="{3B78F39F-321F-4292-96A5-8177FA45A09D}" srcOrd="1" destOrd="0" presId="urn:microsoft.com/office/officeart/2008/layout/NameandTitleOrganizationalChart"/>
    <dgm:cxn modelId="{ECC1F983-1560-4BEB-BBD5-7CAE29B33B39}" type="presOf" srcId="{5BC1A7E8-BAC8-45FD-BA55-3930EC0F75E5}" destId="{16D7A819-5566-4B08-AF96-45FC58147EBA}" srcOrd="0" destOrd="0" presId="urn:microsoft.com/office/officeart/2008/layout/NameandTitleOrganizationalChart"/>
    <dgm:cxn modelId="{F4303E6C-FD97-4DA7-80E9-2AB61654C38E}" srcId="{36C9E056-6EE4-428B-8AE0-87CCCC4FE522}" destId="{FBF12E74-6FDB-46AF-BE28-F3AAAE9CD751}" srcOrd="1" destOrd="0" parTransId="{5BC1A7E8-BAC8-45FD-BA55-3930EC0F75E5}" sibTransId="{ABFA7825-71B7-48CC-AD7C-2662B36CB361}"/>
    <dgm:cxn modelId="{CF306893-F628-4535-A409-4ED624E2F5F3}" type="presOf" srcId="{F7313FB4-60B5-41D9-95F5-3AC851C1CF21}" destId="{4ABD3498-1EFD-4D48-8335-2C10864526C7}" srcOrd="0" destOrd="0" presId="urn:microsoft.com/office/officeart/2008/layout/NameandTitleOrganizationalChart"/>
    <dgm:cxn modelId="{580F5191-DFD2-4DF3-8367-473CDFF2C9C0}" type="presOf" srcId="{9946939B-0BC2-4C7D-A93D-1164741CAB42}" destId="{B25650EA-2CF8-49BA-9B05-90F83DDD4375}" srcOrd="1" destOrd="0" presId="urn:microsoft.com/office/officeart/2008/layout/NameandTitleOrganizationalChart"/>
    <dgm:cxn modelId="{1CFE0CBA-BDE4-4AE0-A496-8F9B06A832F7}" type="presOf" srcId="{3BCBF167-BD68-45A3-AF49-D703A1EA9BC6}" destId="{01C95B5C-761C-4A11-8E3D-C6D89276C9CE}" srcOrd="0" destOrd="0" presId="urn:microsoft.com/office/officeart/2008/layout/NameandTitleOrganizationalChart"/>
    <dgm:cxn modelId="{19A38677-74D6-4B48-B002-48E05D02D73B}" srcId="{3BCBF167-BD68-45A3-AF49-D703A1EA9BC6}" destId="{D986A781-1574-4ED2-9C25-2F7D33E04A3B}" srcOrd="0" destOrd="0" parTransId="{2771B608-0383-4EF4-BED2-F580698C0879}" sibTransId="{AE7DBC16-23BC-4E29-A9AC-90332D80A220}"/>
    <dgm:cxn modelId="{1A17F7FE-AB80-4140-A184-0AA8ACF51289}" type="presOf" srcId="{5EC2DC70-2B45-449B-91FB-96DB7ED7CA72}" destId="{1463DEF8-8F4F-44FE-B1E9-590C8240D8A0}" srcOrd="0" destOrd="0" presId="urn:microsoft.com/office/officeart/2008/layout/NameandTitleOrganizationalChart"/>
    <dgm:cxn modelId="{1EA11250-4EF3-4099-B9A7-1EA241E70F9C}" srcId="{D986A781-1574-4ED2-9C25-2F7D33E04A3B}" destId="{9946939B-0BC2-4C7D-A93D-1164741CAB42}" srcOrd="0" destOrd="0" parTransId="{635526B3-4CD5-4538-AEDA-8947362E4640}" sibTransId="{CE2B30CF-B2AA-4675-97F5-AC178E9EE3C1}"/>
    <dgm:cxn modelId="{E73E177D-AC85-49DB-B9E0-FDD8F8A86536}" type="presOf" srcId="{892F8C80-A679-4303-B298-C86EC5A5E158}" destId="{8717BF6A-AF3F-4A00-8D71-A00CAE7DE553}" srcOrd="0" destOrd="0" presId="urn:microsoft.com/office/officeart/2008/layout/NameandTitleOrganizationalChart"/>
    <dgm:cxn modelId="{DA56CFFB-15A7-475D-94FA-DC84E5FAED8F}" type="presOf" srcId="{596EAB22-29EB-4482-BB4F-96C48B709219}" destId="{7B273E58-A41C-4271-B5CF-74AC56A3A45E}" srcOrd="0" destOrd="0" presId="urn:microsoft.com/office/officeart/2008/layout/NameandTitleOrganizationalChart"/>
    <dgm:cxn modelId="{7A73FCE8-0355-4DC6-8966-D07E82A6DBD6}" type="presOf" srcId="{811982ED-2165-4B1B-A336-EA3116985C71}" destId="{806A4C2F-FD14-4C6E-8490-FBBBA301FB71}" srcOrd="0" destOrd="0" presId="urn:microsoft.com/office/officeart/2008/layout/NameandTitleOrganizationalChart"/>
    <dgm:cxn modelId="{D0AADEA2-7AE3-42A9-B78E-FD8FD79F29ED}" srcId="{4D940B1F-95EC-48E1-8B7E-F1CF1AE28F5C}" destId="{77B865A7-6E59-4189-B5A3-3AC3AA82C674}" srcOrd="1" destOrd="0" parTransId="{90A0F6CE-D92E-4F38-B9D1-3890ADB359EF}" sibTransId="{2A2E0B15-D431-4F12-A6B3-564CE3F42ACC}"/>
    <dgm:cxn modelId="{B976CDAD-653B-4BA9-93B9-D1DEBF5D7CFE}" type="presParOf" srcId="{01C95B5C-761C-4A11-8E3D-C6D89276C9CE}" destId="{3D008884-C59F-4907-AA0A-51A5E9FC1DBD}" srcOrd="0" destOrd="0" presId="urn:microsoft.com/office/officeart/2008/layout/NameandTitleOrganizationalChart"/>
    <dgm:cxn modelId="{BC2CB461-7ED7-4C62-98B7-C92265953A9E}" type="presParOf" srcId="{3D008884-C59F-4907-AA0A-51A5E9FC1DBD}" destId="{005B7BA2-876D-41AA-9A58-998CC21CDF47}" srcOrd="0" destOrd="0" presId="urn:microsoft.com/office/officeart/2008/layout/NameandTitleOrganizationalChart"/>
    <dgm:cxn modelId="{48116488-0D3C-4571-965E-6B796EAE447E}" type="presParOf" srcId="{005B7BA2-876D-41AA-9A58-998CC21CDF47}" destId="{0F6DE5CD-410B-4B63-8B1E-F8F8A81F861D}" srcOrd="0" destOrd="0" presId="urn:microsoft.com/office/officeart/2008/layout/NameandTitleOrganizationalChart"/>
    <dgm:cxn modelId="{AEB1F44B-A0C2-45A6-83FE-1064B7EEE53E}" type="presParOf" srcId="{005B7BA2-876D-41AA-9A58-998CC21CDF47}" destId="{20DDBA77-B15E-4FE9-88CA-CBE832BAF28F}" srcOrd="1" destOrd="0" presId="urn:microsoft.com/office/officeart/2008/layout/NameandTitleOrganizationalChart"/>
    <dgm:cxn modelId="{CE9F74AA-7B01-4E7A-80A5-D08AA03C148C}" type="presParOf" srcId="{005B7BA2-876D-41AA-9A58-998CC21CDF47}" destId="{6F92B021-02F5-4C67-94B1-EECD7E870FC1}" srcOrd="2" destOrd="0" presId="urn:microsoft.com/office/officeart/2008/layout/NameandTitleOrganizationalChart"/>
    <dgm:cxn modelId="{7A74FEB5-1B8C-43A7-8173-4EBC326B3AA6}" type="presParOf" srcId="{3D008884-C59F-4907-AA0A-51A5E9FC1DBD}" destId="{5B7D6649-C808-4AAC-8EE1-EBCB37D08CEF}" srcOrd="1" destOrd="0" presId="urn:microsoft.com/office/officeart/2008/layout/NameandTitleOrganizationalChart"/>
    <dgm:cxn modelId="{AC4ACB16-5643-4A41-A135-9C7DC17C04AB}" type="presParOf" srcId="{5B7D6649-C808-4AAC-8EE1-EBCB37D08CEF}" destId="{806A4C2F-FD14-4C6E-8490-FBBBA301FB71}" srcOrd="0" destOrd="0" presId="urn:microsoft.com/office/officeart/2008/layout/NameandTitleOrganizationalChart"/>
    <dgm:cxn modelId="{F4C17EAB-ACCE-4010-A11C-062644513218}" type="presParOf" srcId="{5B7D6649-C808-4AAC-8EE1-EBCB37D08CEF}" destId="{66ABA309-A53E-4FD9-A248-DBC0819D03AD}" srcOrd="1" destOrd="0" presId="urn:microsoft.com/office/officeart/2008/layout/NameandTitleOrganizationalChart"/>
    <dgm:cxn modelId="{AB79A5D8-2767-461B-9A0A-3A27111A2C20}" type="presParOf" srcId="{66ABA309-A53E-4FD9-A248-DBC0819D03AD}" destId="{3B591347-9BC6-43EF-AB68-C2518693B478}" srcOrd="0" destOrd="0" presId="urn:microsoft.com/office/officeart/2008/layout/NameandTitleOrganizationalChart"/>
    <dgm:cxn modelId="{8FF1A38B-00E2-471D-9572-E714566AA162}" type="presParOf" srcId="{3B591347-9BC6-43EF-AB68-C2518693B478}" destId="{590CF1F5-2558-4806-BBF4-180033805769}" srcOrd="0" destOrd="0" presId="urn:microsoft.com/office/officeart/2008/layout/NameandTitleOrganizationalChart"/>
    <dgm:cxn modelId="{ADBCA21A-5A02-4A3F-AA10-8BF5CCE39689}" type="presParOf" srcId="{3B591347-9BC6-43EF-AB68-C2518693B478}" destId="{AC071168-A452-45FA-88E1-A79E422C963D}" srcOrd="1" destOrd="0" presId="urn:microsoft.com/office/officeart/2008/layout/NameandTitleOrganizationalChart"/>
    <dgm:cxn modelId="{C1E7CFFA-C1DB-443F-8951-1DFAFDACCC80}" type="presParOf" srcId="{3B591347-9BC6-43EF-AB68-C2518693B478}" destId="{64DC5CC9-1693-41D1-9237-27DD2C326257}" srcOrd="2" destOrd="0" presId="urn:microsoft.com/office/officeart/2008/layout/NameandTitleOrganizationalChart"/>
    <dgm:cxn modelId="{BC890BF1-1AB8-48EB-B8CD-2330290E765E}" type="presParOf" srcId="{66ABA309-A53E-4FD9-A248-DBC0819D03AD}" destId="{49857453-9EA5-40BE-823E-9CE88E705CCA}" srcOrd="1" destOrd="0" presId="urn:microsoft.com/office/officeart/2008/layout/NameandTitleOrganizationalChart"/>
    <dgm:cxn modelId="{C269589D-6AEA-42C3-9762-C8CCAA01CEE5}" type="presParOf" srcId="{49857453-9EA5-40BE-823E-9CE88E705CCA}" destId="{4ABD3498-1EFD-4D48-8335-2C10864526C7}" srcOrd="0" destOrd="0" presId="urn:microsoft.com/office/officeart/2008/layout/NameandTitleOrganizationalChart"/>
    <dgm:cxn modelId="{46BFD1A0-8226-4C0E-9BE9-F21FCB470647}" type="presParOf" srcId="{49857453-9EA5-40BE-823E-9CE88E705CCA}" destId="{F6C118B1-33E4-4CDC-A9F1-27114C7D78DA}" srcOrd="1" destOrd="0" presId="urn:microsoft.com/office/officeart/2008/layout/NameandTitleOrganizationalChart"/>
    <dgm:cxn modelId="{5CBFB6B2-F730-4B89-BA53-AA751D14B070}" type="presParOf" srcId="{F6C118B1-33E4-4CDC-A9F1-27114C7D78DA}" destId="{BD215611-5F49-4729-AD96-3F4993BA86D8}" srcOrd="0" destOrd="0" presId="urn:microsoft.com/office/officeart/2008/layout/NameandTitleOrganizationalChart"/>
    <dgm:cxn modelId="{12AFED76-1ED7-4EED-87F9-FCC51971A51B}" type="presParOf" srcId="{BD215611-5F49-4729-AD96-3F4993BA86D8}" destId="{9A59B4F8-F286-4913-8FF7-B5495B75E2E3}" srcOrd="0" destOrd="0" presId="urn:microsoft.com/office/officeart/2008/layout/NameandTitleOrganizationalChart"/>
    <dgm:cxn modelId="{04AFC76C-3B80-4915-A177-DA6154FB8B55}" type="presParOf" srcId="{BD215611-5F49-4729-AD96-3F4993BA86D8}" destId="{C88230CD-66CF-43D1-8E40-5851A145D64D}" srcOrd="1" destOrd="0" presId="urn:microsoft.com/office/officeart/2008/layout/NameandTitleOrganizationalChart"/>
    <dgm:cxn modelId="{4A7FE3B9-E83B-40A3-B665-D43B19DA3EF7}" type="presParOf" srcId="{BD215611-5F49-4729-AD96-3F4993BA86D8}" destId="{F6B15F88-6941-463A-A3C0-840998468BD5}" srcOrd="2" destOrd="0" presId="urn:microsoft.com/office/officeart/2008/layout/NameandTitleOrganizationalChart"/>
    <dgm:cxn modelId="{7CA995C7-020E-47AB-B92E-9021DED8C198}" type="presParOf" srcId="{F6C118B1-33E4-4CDC-A9F1-27114C7D78DA}" destId="{6F5B6321-6C8B-403C-BAF8-C03A4E7D8F6F}" srcOrd="1" destOrd="0" presId="urn:microsoft.com/office/officeart/2008/layout/NameandTitleOrganizationalChart"/>
    <dgm:cxn modelId="{5DDD0AAB-8599-4180-981F-51F516EDAC15}" type="presParOf" srcId="{F6C118B1-33E4-4CDC-A9F1-27114C7D78DA}" destId="{1BCE449F-E961-441C-9ADE-914497B047B5}" srcOrd="2" destOrd="0" presId="urn:microsoft.com/office/officeart/2008/layout/NameandTitleOrganizationalChart"/>
    <dgm:cxn modelId="{C01A2CCC-2EFE-43F1-8162-5CCD3DC4BB4C}" type="presParOf" srcId="{49857453-9EA5-40BE-823E-9CE88E705CCA}" destId="{33165189-B2BD-4406-8D06-6D53181021FF}" srcOrd="2" destOrd="0" presId="urn:microsoft.com/office/officeart/2008/layout/NameandTitleOrganizationalChart"/>
    <dgm:cxn modelId="{C9A0E011-B8F4-4984-A47F-736927D2A18C}" type="presParOf" srcId="{49857453-9EA5-40BE-823E-9CE88E705CCA}" destId="{55B8A19A-F13A-4404-B5BB-DEB2D61A36FD}" srcOrd="3" destOrd="0" presId="urn:microsoft.com/office/officeart/2008/layout/NameandTitleOrganizationalChart"/>
    <dgm:cxn modelId="{1C80EE92-0CCF-4DCB-AD33-8EA91957DA51}" type="presParOf" srcId="{55B8A19A-F13A-4404-B5BB-DEB2D61A36FD}" destId="{BD68CAD0-2611-41C9-B7AE-3583700803F1}" srcOrd="0" destOrd="0" presId="urn:microsoft.com/office/officeart/2008/layout/NameandTitleOrganizationalChart"/>
    <dgm:cxn modelId="{B8E94BF2-601B-4770-A624-B54F08D48F25}" type="presParOf" srcId="{BD68CAD0-2611-41C9-B7AE-3583700803F1}" destId="{71D717A8-AF83-401D-B030-186275CBDAE6}" srcOrd="0" destOrd="0" presId="urn:microsoft.com/office/officeart/2008/layout/NameandTitleOrganizationalChart"/>
    <dgm:cxn modelId="{705BEF03-99FC-48A0-A3F3-0DC1A8E2EEDD}" type="presParOf" srcId="{BD68CAD0-2611-41C9-B7AE-3583700803F1}" destId="{7584113B-49DC-4B06-BC31-E68C1AFCB7CE}" srcOrd="1" destOrd="0" presId="urn:microsoft.com/office/officeart/2008/layout/NameandTitleOrganizationalChart"/>
    <dgm:cxn modelId="{294E266D-111A-43FC-A09D-FF17D555EDD6}" type="presParOf" srcId="{BD68CAD0-2611-41C9-B7AE-3583700803F1}" destId="{5C0CDE79-F342-4636-B9E6-21F8475B24DF}" srcOrd="2" destOrd="0" presId="urn:microsoft.com/office/officeart/2008/layout/NameandTitleOrganizationalChart"/>
    <dgm:cxn modelId="{3C5F42B2-4627-43A3-A0F1-0A2C6FAC5657}" type="presParOf" srcId="{55B8A19A-F13A-4404-B5BB-DEB2D61A36FD}" destId="{54F53F57-37AA-4859-AEA4-5A22C4DC6567}" srcOrd="1" destOrd="0" presId="urn:microsoft.com/office/officeart/2008/layout/NameandTitleOrganizationalChart"/>
    <dgm:cxn modelId="{D642EB95-F238-45B2-90A4-F8361830806A}" type="presParOf" srcId="{55B8A19A-F13A-4404-B5BB-DEB2D61A36FD}" destId="{50E82F9D-D509-4C36-97A0-C2CA53E9804D}" srcOrd="2" destOrd="0" presId="urn:microsoft.com/office/officeart/2008/layout/NameandTitleOrganizationalChart"/>
    <dgm:cxn modelId="{E73EA978-A27B-4A5B-A923-E9391B9B373D}" type="presParOf" srcId="{49857453-9EA5-40BE-823E-9CE88E705CCA}" destId="{7B273E58-A41C-4271-B5CF-74AC56A3A45E}" srcOrd="4" destOrd="0" presId="urn:microsoft.com/office/officeart/2008/layout/NameandTitleOrganizationalChart"/>
    <dgm:cxn modelId="{1034AA52-1A2F-4D18-8FE8-D9B4879BFC61}" type="presParOf" srcId="{49857453-9EA5-40BE-823E-9CE88E705CCA}" destId="{7B9CE5B2-FB0A-4759-961B-AE6CF5C20CC2}" srcOrd="5" destOrd="0" presId="urn:microsoft.com/office/officeart/2008/layout/NameandTitleOrganizationalChart"/>
    <dgm:cxn modelId="{1E6B1E5B-C1E4-48C9-9FC9-5BA4712C7FD1}" type="presParOf" srcId="{7B9CE5B2-FB0A-4759-961B-AE6CF5C20CC2}" destId="{346F7AFA-1614-4421-B4B4-CE3B499084CD}" srcOrd="0" destOrd="0" presId="urn:microsoft.com/office/officeart/2008/layout/NameandTitleOrganizationalChart"/>
    <dgm:cxn modelId="{5E8F67B1-72A0-44F4-A643-0AD04EA52C07}" type="presParOf" srcId="{346F7AFA-1614-4421-B4B4-CE3B499084CD}" destId="{5827459C-859A-4181-86EE-83BF2804A0EB}" srcOrd="0" destOrd="0" presId="urn:microsoft.com/office/officeart/2008/layout/NameandTitleOrganizationalChart"/>
    <dgm:cxn modelId="{62976D62-284A-47F1-A580-84C9345AC58C}" type="presParOf" srcId="{346F7AFA-1614-4421-B4B4-CE3B499084CD}" destId="{1463DEF8-8F4F-44FE-B1E9-590C8240D8A0}" srcOrd="1" destOrd="0" presId="urn:microsoft.com/office/officeart/2008/layout/NameandTitleOrganizationalChart"/>
    <dgm:cxn modelId="{09083BC5-EF0B-4CCE-AF9C-A7FE084F116B}" type="presParOf" srcId="{346F7AFA-1614-4421-B4B4-CE3B499084CD}" destId="{2F54A844-27BD-4CD1-A330-4811B89A31AD}" srcOrd="2" destOrd="0" presId="urn:microsoft.com/office/officeart/2008/layout/NameandTitleOrganizationalChart"/>
    <dgm:cxn modelId="{E3DC179A-79FE-43CB-AECA-BEE18EE7CCC7}" type="presParOf" srcId="{7B9CE5B2-FB0A-4759-961B-AE6CF5C20CC2}" destId="{EBAC558D-C41A-42EE-ABC5-B8C60F1C8C06}" srcOrd="1" destOrd="0" presId="urn:microsoft.com/office/officeart/2008/layout/NameandTitleOrganizationalChart"/>
    <dgm:cxn modelId="{55B09D2F-E825-4706-A8F1-F45527D2C648}" type="presParOf" srcId="{7B9CE5B2-FB0A-4759-961B-AE6CF5C20CC2}" destId="{783B06AC-6259-4BF6-9088-7F1B5728FB67}" srcOrd="2" destOrd="0" presId="urn:microsoft.com/office/officeart/2008/layout/NameandTitleOrganizationalChart"/>
    <dgm:cxn modelId="{CE415B28-BDCA-421B-B71F-69E1502AA195}" type="presParOf" srcId="{66ABA309-A53E-4FD9-A248-DBC0819D03AD}" destId="{7720EE7F-A9F1-424F-A0A0-8D968EC87F80}" srcOrd="2" destOrd="0" presId="urn:microsoft.com/office/officeart/2008/layout/NameandTitleOrganizationalChart"/>
    <dgm:cxn modelId="{0237437C-B06E-47B9-AA59-216B782E5AC1}" type="presParOf" srcId="{5B7D6649-C808-4AAC-8EE1-EBCB37D08CEF}" destId="{9A9416B6-B804-4B18-8813-7A6E35C0D1A5}" srcOrd="2" destOrd="0" presId="urn:microsoft.com/office/officeart/2008/layout/NameandTitleOrganizationalChart"/>
    <dgm:cxn modelId="{C9484183-E98D-4C32-834C-A5B82DC0DB65}" type="presParOf" srcId="{5B7D6649-C808-4AAC-8EE1-EBCB37D08CEF}" destId="{0B575439-5A1E-4106-A80F-332F4DC7E2BA}" srcOrd="3" destOrd="0" presId="urn:microsoft.com/office/officeart/2008/layout/NameandTitleOrganizationalChart"/>
    <dgm:cxn modelId="{D02E1E32-05A5-4038-B208-A3D5804A2109}" type="presParOf" srcId="{0B575439-5A1E-4106-A80F-332F4DC7E2BA}" destId="{978B60B0-8305-4528-B595-883380C81D12}" srcOrd="0" destOrd="0" presId="urn:microsoft.com/office/officeart/2008/layout/NameandTitleOrganizationalChart"/>
    <dgm:cxn modelId="{BF827FD2-E89C-4685-9987-1DCC7DAF51B2}" type="presParOf" srcId="{978B60B0-8305-4528-B595-883380C81D12}" destId="{61B57676-E149-40D8-937B-4C07BFB53B55}" srcOrd="0" destOrd="0" presId="urn:microsoft.com/office/officeart/2008/layout/NameandTitleOrganizationalChart"/>
    <dgm:cxn modelId="{0907D3B3-5565-4181-A713-88FF2C909690}" type="presParOf" srcId="{978B60B0-8305-4528-B595-883380C81D12}" destId="{D10170A1-6B15-4D07-B443-2B7105D44301}" srcOrd="1" destOrd="0" presId="urn:microsoft.com/office/officeart/2008/layout/NameandTitleOrganizationalChart"/>
    <dgm:cxn modelId="{13F7E9C8-EE95-4E85-BBAE-BDEA3D3C06BF}" type="presParOf" srcId="{978B60B0-8305-4528-B595-883380C81D12}" destId="{34BD62DA-5007-4F16-AC14-333C3630FBFF}" srcOrd="2" destOrd="0" presId="urn:microsoft.com/office/officeart/2008/layout/NameandTitleOrganizationalChart"/>
    <dgm:cxn modelId="{516C45CE-35EA-4542-B5B9-25C49538A40C}" type="presParOf" srcId="{0B575439-5A1E-4106-A80F-332F4DC7E2BA}" destId="{0B757F74-E919-4401-BF2B-83E154DA61D8}" srcOrd="1" destOrd="0" presId="urn:microsoft.com/office/officeart/2008/layout/NameandTitleOrganizationalChart"/>
    <dgm:cxn modelId="{50B8EFAF-EB5A-4B95-B9D7-8264115FDC60}" type="presParOf" srcId="{0B757F74-E919-4401-BF2B-83E154DA61D8}" destId="{2D8B781B-4157-4A7F-95F4-57D9059EBAAA}" srcOrd="0" destOrd="0" presId="urn:microsoft.com/office/officeart/2008/layout/NameandTitleOrganizationalChart"/>
    <dgm:cxn modelId="{92680360-A80D-4012-B849-1AE90008FEA6}" type="presParOf" srcId="{0B757F74-E919-4401-BF2B-83E154DA61D8}" destId="{9B4F9C09-1CF9-4F83-9B6A-353B34F07735}" srcOrd="1" destOrd="0" presId="urn:microsoft.com/office/officeart/2008/layout/NameandTitleOrganizationalChart"/>
    <dgm:cxn modelId="{DE91458A-DFAF-48F1-8066-1120FEFE8009}" type="presParOf" srcId="{9B4F9C09-1CF9-4F83-9B6A-353B34F07735}" destId="{D2851DCB-2A7F-40D7-9328-F286A693222F}" srcOrd="0" destOrd="0" presId="urn:microsoft.com/office/officeart/2008/layout/NameandTitleOrganizationalChart"/>
    <dgm:cxn modelId="{46A82B4D-822F-45BA-82BE-3062F302538C}" type="presParOf" srcId="{D2851DCB-2A7F-40D7-9328-F286A693222F}" destId="{07E72F53-E284-4D55-B91A-0D5C105E5942}" srcOrd="0" destOrd="0" presId="urn:microsoft.com/office/officeart/2008/layout/NameandTitleOrganizationalChart"/>
    <dgm:cxn modelId="{AEFA3507-D463-4186-9A37-41FC4EA015D2}" type="presParOf" srcId="{D2851DCB-2A7F-40D7-9328-F286A693222F}" destId="{CCDC353A-BC37-48EF-888B-D33A94D33404}" srcOrd="1" destOrd="0" presId="urn:microsoft.com/office/officeart/2008/layout/NameandTitleOrganizationalChart"/>
    <dgm:cxn modelId="{FB13ED00-5ACD-4AB6-B0C0-923889B096A5}" type="presParOf" srcId="{D2851DCB-2A7F-40D7-9328-F286A693222F}" destId="{3B78F39F-321F-4292-96A5-8177FA45A09D}" srcOrd="2" destOrd="0" presId="urn:microsoft.com/office/officeart/2008/layout/NameandTitleOrganizationalChart"/>
    <dgm:cxn modelId="{E902A7FD-46B2-40C9-9DE2-EA8614DD0B4E}" type="presParOf" srcId="{9B4F9C09-1CF9-4F83-9B6A-353B34F07735}" destId="{82F0B389-58DE-41FC-AFD8-9A4B91293449}" srcOrd="1" destOrd="0" presId="urn:microsoft.com/office/officeart/2008/layout/NameandTitleOrganizationalChart"/>
    <dgm:cxn modelId="{3CBB8827-6302-42BE-B051-BA4E4AF8CC60}" type="presParOf" srcId="{9B4F9C09-1CF9-4F83-9B6A-353B34F07735}" destId="{18D476B8-AD80-4FF0-9316-0BA62299065F}" srcOrd="2" destOrd="0" presId="urn:microsoft.com/office/officeart/2008/layout/NameandTitleOrganizationalChart"/>
    <dgm:cxn modelId="{C05DCB57-5E0B-48C4-A59B-82D3B863EDA1}" type="presParOf" srcId="{0B757F74-E919-4401-BF2B-83E154DA61D8}" destId="{16D7A819-5566-4B08-AF96-45FC58147EBA}" srcOrd="2" destOrd="0" presId="urn:microsoft.com/office/officeart/2008/layout/NameandTitleOrganizationalChart"/>
    <dgm:cxn modelId="{2AC9C4DD-BFBF-45E0-87AC-9DF33DA2D036}" type="presParOf" srcId="{0B757F74-E919-4401-BF2B-83E154DA61D8}" destId="{3002C78A-B7B8-4FDB-8C46-E3CDA87C2AD7}" srcOrd="3" destOrd="0" presId="urn:microsoft.com/office/officeart/2008/layout/NameandTitleOrganizationalChart"/>
    <dgm:cxn modelId="{29E8A2B7-362A-4541-9614-B78CEDA6F5B9}" type="presParOf" srcId="{3002C78A-B7B8-4FDB-8C46-E3CDA87C2AD7}" destId="{78927716-3980-4878-92A9-51F2F21BBC94}" srcOrd="0" destOrd="0" presId="urn:microsoft.com/office/officeart/2008/layout/NameandTitleOrganizationalChart"/>
    <dgm:cxn modelId="{8B1DD2F4-2C1C-48CC-85D0-A50818ECB402}" type="presParOf" srcId="{78927716-3980-4878-92A9-51F2F21BBC94}" destId="{23B78F93-9D2E-415E-8AF7-5211D908CA88}" srcOrd="0" destOrd="0" presId="urn:microsoft.com/office/officeart/2008/layout/NameandTitleOrganizationalChart"/>
    <dgm:cxn modelId="{FC0F4087-0F59-4806-BAE6-A765C4004051}" type="presParOf" srcId="{78927716-3980-4878-92A9-51F2F21BBC94}" destId="{C9E2DFA3-F97B-4AE0-B0E3-17AD7EE02CF0}" srcOrd="1" destOrd="0" presId="urn:microsoft.com/office/officeart/2008/layout/NameandTitleOrganizationalChart"/>
    <dgm:cxn modelId="{F7323215-092C-467C-8484-1C3C74390101}" type="presParOf" srcId="{78927716-3980-4878-92A9-51F2F21BBC94}" destId="{2E31A3F5-52F7-4D37-8F50-4628AB1F4BD8}" srcOrd="2" destOrd="0" presId="urn:microsoft.com/office/officeart/2008/layout/NameandTitleOrganizationalChart"/>
    <dgm:cxn modelId="{C86A1873-28AC-4772-85FD-835E2FB7273E}" type="presParOf" srcId="{3002C78A-B7B8-4FDB-8C46-E3CDA87C2AD7}" destId="{0AA1BBC0-C6F2-4AE0-A9CB-E4046EAC3633}" srcOrd="1" destOrd="0" presId="urn:microsoft.com/office/officeart/2008/layout/NameandTitleOrganizationalChart"/>
    <dgm:cxn modelId="{287BDEDF-C65E-406A-A7C2-D595C2CD76D0}" type="presParOf" srcId="{3002C78A-B7B8-4FDB-8C46-E3CDA87C2AD7}" destId="{152A974D-0A00-4B9F-941D-7413D20B23F4}" srcOrd="2" destOrd="0" presId="urn:microsoft.com/office/officeart/2008/layout/NameandTitleOrganizationalChart"/>
    <dgm:cxn modelId="{820651F8-D853-48BB-8466-1BA33CDE1C2D}" type="presParOf" srcId="{0B757F74-E919-4401-BF2B-83E154DA61D8}" destId="{9D22BE61-EEEF-4ACF-90B2-AFB65E2DFF7A}" srcOrd="4" destOrd="0" presId="urn:microsoft.com/office/officeart/2008/layout/NameandTitleOrganizationalChart"/>
    <dgm:cxn modelId="{3184D7EB-F1EC-495C-9BDD-7C054EC9EAB3}" type="presParOf" srcId="{0B757F74-E919-4401-BF2B-83E154DA61D8}" destId="{50E03C8A-D64E-4F58-AF82-3AE2AD9085DC}" srcOrd="5" destOrd="0" presId="urn:microsoft.com/office/officeart/2008/layout/NameandTitleOrganizationalChart"/>
    <dgm:cxn modelId="{115F8B4E-096D-4531-9871-15C7024A787A}" type="presParOf" srcId="{50E03C8A-D64E-4F58-AF82-3AE2AD9085DC}" destId="{CBAD6A07-AECD-415D-9C7A-84FF0BD02D90}" srcOrd="0" destOrd="0" presId="urn:microsoft.com/office/officeart/2008/layout/NameandTitleOrganizationalChart"/>
    <dgm:cxn modelId="{65054FD4-853C-4495-8CA8-4CDC12DF3530}" type="presParOf" srcId="{CBAD6A07-AECD-415D-9C7A-84FF0BD02D90}" destId="{C39D54B5-9A3C-47E4-8724-363D277054CA}" srcOrd="0" destOrd="0" presId="urn:microsoft.com/office/officeart/2008/layout/NameandTitleOrganizationalChart"/>
    <dgm:cxn modelId="{EE3B5457-97BC-43FB-8500-F743DB53DF55}" type="presParOf" srcId="{CBAD6A07-AECD-415D-9C7A-84FF0BD02D90}" destId="{8717BF6A-AF3F-4A00-8D71-A00CAE7DE553}" srcOrd="1" destOrd="0" presId="urn:microsoft.com/office/officeart/2008/layout/NameandTitleOrganizationalChart"/>
    <dgm:cxn modelId="{53925B61-69E9-4803-B2F1-BB10D94904F4}" type="presParOf" srcId="{CBAD6A07-AECD-415D-9C7A-84FF0BD02D90}" destId="{C1A90908-2884-4D5B-A02E-CF53C7DCB866}" srcOrd="2" destOrd="0" presId="urn:microsoft.com/office/officeart/2008/layout/NameandTitleOrganizationalChart"/>
    <dgm:cxn modelId="{DAF77D65-50EA-46EF-B73E-36CA8CBE35E2}" type="presParOf" srcId="{50E03C8A-D64E-4F58-AF82-3AE2AD9085DC}" destId="{E82E8DEB-F596-4E1B-91B6-9BF38336E3D8}" srcOrd="1" destOrd="0" presId="urn:microsoft.com/office/officeart/2008/layout/NameandTitleOrganizationalChart"/>
    <dgm:cxn modelId="{6600E5C4-D6F1-4D83-8A34-3FAE557A287A}" type="presParOf" srcId="{50E03C8A-D64E-4F58-AF82-3AE2AD9085DC}" destId="{BCDBF6BA-D73B-4302-BCF7-056D4E0C3B72}" srcOrd="2" destOrd="0" presId="urn:microsoft.com/office/officeart/2008/layout/NameandTitleOrganizationalChart"/>
    <dgm:cxn modelId="{6A9C7A20-F865-4897-8361-B549EDA78928}" type="presParOf" srcId="{0B575439-5A1E-4106-A80F-332F4DC7E2BA}" destId="{4D510A00-292A-4D90-BD99-F5D42CD187E7}" srcOrd="2" destOrd="0" presId="urn:microsoft.com/office/officeart/2008/layout/NameandTitleOrganizationalChart"/>
    <dgm:cxn modelId="{D6DE5377-F6BE-4C34-87A6-09ECC3B880E5}" type="presParOf" srcId="{3D008884-C59F-4907-AA0A-51A5E9FC1DBD}" destId="{6BA302FE-1C2D-4A04-B1DA-30EC7EE53BC8}" srcOrd="2" destOrd="0" presId="urn:microsoft.com/office/officeart/2008/layout/NameandTitleOrganizationalChart"/>
    <dgm:cxn modelId="{C2438775-4E44-4176-AB6B-361D9F454A4E}" type="presParOf" srcId="{6BA302FE-1C2D-4A04-B1DA-30EC7EE53BC8}" destId="{476B204B-06C7-45C4-BE36-380A7B411CBF}" srcOrd="0" destOrd="0" presId="urn:microsoft.com/office/officeart/2008/layout/NameandTitleOrganizationalChart"/>
    <dgm:cxn modelId="{834A77AA-5755-4E4D-BFAE-B35CF4C891A3}" type="presParOf" srcId="{6BA302FE-1C2D-4A04-B1DA-30EC7EE53BC8}" destId="{59618C27-E0EF-4D21-A041-99701AC88CE0}" srcOrd="1" destOrd="0" presId="urn:microsoft.com/office/officeart/2008/layout/NameandTitleOrganizationalChart"/>
    <dgm:cxn modelId="{D79EF2B7-1155-4D32-87B0-1E838D62FFA5}" type="presParOf" srcId="{59618C27-E0EF-4D21-A041-99701AC88CE0}" destId="{EC5E1F33-3B56-45C9-BF9D-E8EED9B245A6}" srcOrd="0" destOrd="0" presId="urn:microsoft.com/office/officeart/2008/layout/NameandTitleOrganizationalChart"/>
    <dgm:cxn modelId="{ACD3DAE7-6AD5-4854-BF52-07984FB17E96}" type="presParOf" srcId="{EC5E1F33-3B56-45C9-BF9D-E8EED9B245A6}" destId="{EA64F78E-4011-412A-A754-D9F132BCB985}" srcOrd="0" destOrd="0" presId="urn:microsoft.com/office/officeart/2008/layout/NameandTitleOrganizationalChart"/>
    <dgm:cxn modelId="{492EB263-CBBC-4596-BE96-583B8A2DD1AC}" type="presParOf" srcId="{EC5E1F33-3B56-45C9-BF9D-E8EED9B245A6}" destId="{83AF39C9-5B21-496C-A91E-C267C26CBC30}" srcOrd="1" destOrd="0" presId="urn:microsoft.com/office/officeart/2008/layout/NameandTitleOrganizationalChart"/>
    <dgm:cxn modelId="{7E38F9B4-8E39-4C3F-AD6B-913964DCF0C6}" type="presParOf" srcId="{EC5E1F33-3B56-45C9-BF9D-E8EED9B245A6}" destId="{B25650EA-2CF8-49BA-9B05-90F83DDD4375}" srcOrd="2" destOrd="0" presId="urn:microsoft.com/office/officeart/2008/layout/NameandTitleOrganizationalChart"/>
    <dgm:cxn modelId="{D6389C0A-A36E-40B1-983C-89E1C5865260}" type="presParOf" srcId="{59618C27-E0EF-4D21-A041-99701AC88CE0}" destId="{3FA264B1-3182-4BDE-A733-39B54588DF78}" srcOrd="1" destOrd="0" presId="urn:microsoft.com/office/officeart/2008/layout/NameandTitleOrganizationalChart"/>
    <dgm:cxn modelId="{61579C91-4D28-4D10-B4D8-5CB8E735C01D}" type="presParOf" srcId="{59618C27-E0EF-4D21-A041-99701AC88CE0}" destId="{C2244853-078A-498F-A209-447D8381C3C1}" srcOrd="2" destOrd="0" presId="urn:microsoft.com/office/officeart/2008/layout/NameandTitleOrganizational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338E6F-CCEC-43C5-BE2C-A5F9AF334DA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s-ES"/>
        </a:p>
      </dgm:t>
    </dgm:pt>
    <dgm:pt modelId="{CE629BEE-1AC3-4A93-8F1B-24B7C54F8173}">
      <dgm:prSet phldrT="[Texto]"/>
      <dgm:spPr/>
      <dgm:t>
        <a:bodyPr/>
        <a:lstStyle/>
        <a:p>
          <a:pPr algn="ctr"/>
          <a:r>
            <a:rPr lang="es-ES" dirty="0" smtClean="0"/>
            <a:t>Roles </a:t>
          </a:r>
          <a:r>
            <a:rPr lang="es-ES" dirty="0" err="1" smtClean="0"/>
            <a:t>Scrum</a:t>
          </a:r>
          <a:endParaRPr lang="es-ES" dirty="0"/>
        </a:p>
      </dgm:t>
    </dgm:pt>
    <dgm:pt modelId="{CFA79B10-B507-4B1E-B494-5EE4E58FF9CF}" type="parTrans" cxnId="{39B5A4E5-3CD7-4EF4-A6D6-224E40120762}">
      <dgm:prSet/>
      <dgm:spPr/>
      <dgm:t>
        <a:bodyPr/>
        <a:lstStyle/>
        <a:p>
          <a:pPr algn="ctr"/>
          <a:endParaRPr lang="es-ES"/>
        </a:p>
      </dgm:t>
    </dgm:pt>
    <dgm:pt modelId="{6DC255F4-41D4-4EC4-B6F9-F1C31A6B8CD0}" type="sibTrans" cxnId="{39B5A4E5-3CD7-4EF4-A6D6-224E40120762}">
      <dgm:prSet/>
      <dgm:spPr/>
      <dgm:t>
        <a:bodyPr/>
        <a:lstStyle/>
        <a:p>
          <a:pPr algn="ctr"/>
          <a:endParaRPr lang="es-ES"/>
        </a:p>
      </dgm:t>
    </dgm:pt>
    <dgm:pt modelId="{B06EC1A0-E1AB-4E7A-AFF5-82944C0C2CFB}">
      <dgm:prSet phldrT="[Texto]"/>
      <dgm:spPr/>
      <dgm:t>
        <a:bodyPr/>
        <a:lstStyle/>
        <a:p>
          <a:pPr algn="ctr"/>
          <a:r>
            <a:rPr lang="es-ES" dirty="0" err="1" smtClean="0"/>
            <a:t>Scrum</a:t>
          </a:r>
          <a:r>
            <a:rPr lang="es-ES" dirty="0" smtClean="0"/>
            <a:t> Master</a:t>
          </a:r>
          <a:endParaRPr lang="es-ES" dirty="0"/>
        </a:p>
      </dgm:t>
    </dgm:pt>
    <dgm:pt modelId="{2F095113-2F3D-4D7C-BD11-ABDC82F492C0}" type="parTrans" cxnId="{07170D86-478F-488A-8705-F795D71EAFF3}">
      <dgm:prSet/>
      <dgm:spPr/>
      <dgm:t>
        <a:bodyPr/>
        <a:lstStyle/>
        <a:p>
          <a:pPr algn="ctr"/>
          <a:endParaRPr lang="es-ES"/>
        </a:p>
      </dgm:t>
    </dgm:pt>
    <dgm:pt modelId="{C49D257F-04B8-4A04-AFD8-2100A2B06760}" type="sibTrans" cxnId="{07170D86-478F-488A-8705-F795D71EAFF3}">
      <dgm:prSet/>
      <dgm:spPr/>
      <dgm:t>
        <a:bodyPr/>
        <a:lstStyle/>
        <a:p>
          <a:pPr algn="ctr"/>
          <a:endParaRPr lang="es-ES"/>
        </a:p>
      </dgm:t>
    </dgm:pt>
    <dgm:pt modelId="{9EBD4D9E-65D6-4745-86BB-1514FA3D0420}">
      <dgm:prSet phldrT="[Texto]"/>
      <dgm:spPr/>
      <dgm:t>
        <a:bodyPr/>
        <a:lstStyle/>
        <a:p>
          <a:pPr algn="ctr"/>
          <a:r>
            <a:rPr lang="es-ES" dirty="0" err="1" smtClean="0"/>
            <a:t>Product</a:t>
          </a:r>
          <a:r>
            <a:rPr lang="es-ES" dirty="0" smtClean="0"/>
            <a:t> </a:t>
          </a:r>
          <a:r>
            <a:rPr lang="es-ES" dirty="0" err="1" smtClean="0"/>
            <a:t>Owner</a:t>
          </a:r>
          <a:endParaRPr lang="es-ES" dirty="0"/>
        </a:p>
      </dgm:t>
    </dgm:pt>
    <dgm:pt modelId="{B991ACD6-3EC4-4790-890B-2D514959FCAE}" type="parTrans" cxnId="{387419FA-727F-4B65-A5E2-3F7096A95A0E}">
      <dgm:prSet/>
      <dgm:spPr/>
      <dgm:t>
        <a:bodyPr/>
        <a:lstStyle/>
        <a:p>
          <a:pPr algn="ctr"/>
          <a:endParaRPr lang="es-ES"/>
        </a:p>
      </dgm:t>
    </dgm:pt>
    <dgm:pt modelId="{CB298314-6005-4612-BF62-595ACEB70A75}" type="sibTrans" cxnId="{387419FA-727F-4B65-A5E2-3F7096A95A0E}">
      <dgm:prSet/>
      <dgm:spPr/>
      <dgm:t>
        <a:bodyPr/>
        <a:lstStyle/>
        <a:p>
          <a:pPr algn="ctr"/>
          <a:endParaRPr lang="es-ES"/>
        </a:p>
      </dgm:t>
    </dgm:pt>
    <dgm:pt modelId="{0E86DC9D-3A6A-47C2-A10D-98B86DD2A178}">
      <dgm:prSet phldrT="[Texto]"/>
      <dgm:spPr/>
      <dgm:t>
        <a:bodyPr/>
        <a:lstStyle/>
        <a:p>
          <a:pPr algn="ctr"/>
          <a:r>
            <a:rPr lang="es-ES" dirty="0" err="1" smtClean="0"/>
            <a:t>Team</a:t>
          </a:r>
          <a:endParaRPr lang="es-ES" dirty="0"/>
        </a:p>
      </dgm:t>
    </dgm:pt>
    <dgm:pt modelId="{38B51D15-DCEB-4D36-A866-569DB8289067}" type="parTrans" cxnId="{A93E7172-7828-4228-B890-553ADADDA2E4}">
      <dgm:prSet/>
      <dgm:spPr/>
      <dgm:t>
        <a:bodyPr/>
        <a:lstStyle/>
        <a:p>
          <a:pPr algn="ctr"/>
          <a:endParaRPr lang="es-ES"/>
        </a:p>
      </dgm:t>
    </dgm:pt>
    <dgm:pt modelId="{C7731D72-FD2F-4072-8302-363995982696}" type="sibTrans" cxnId="{A93E7172-7828-4228-B890-553ADADDA2E4}">
      <dgm:prSet/>
      <dgm:spPr/>
      <dgm:t>
        <a:bodyPr/>
        <a:lstStyle/>
        <a:p>
          <a:pPr algn="ctr"/>
          <a:endParaRPr lang="es-ES"/>
        </a:p>
      </dgm:t>
    </dgm:pt>
    <dgm:pt modelId="{477FC301-77D8-4D0D-9A6F-C65F2EBF5FFA}">
      <dgm:prSet phldrT="[Texto]"/>
      <dgm:spPr/>
      <dgm:t>
        <a:bodyPr/>
        <a:lstStyle/>
        <a:p>
          <a:pPr algn="ctr"/>
          <a:r>
            <a:rPr lang="es-ES" dirty="0" smtClean="0"/>
            <a:t>Cliente</a:t>
          </a:r>
          <a:endParaRPr lang="es-ES" dirty="0"/>
        </a:p>
      </dgm:t>
    </dgm:pt>
    <dgm:pt modelId="{A1162855-56A2-41E9-A239-9AE01F871112}" type="parTrans" cxnId="{4DE5B31E-7694-46E0-A37F-EA0E818CA0BF}">
      <dgm:prSet/>
      <dgm:spPr/>
      <dgm:t>
        <a:bodyPr/>
        <a:lstStyle/>
        <a:p>
          <a:pPr algn="ctr"/>
          <a:endParaRPr lang="es-ES"/>
        </a:p>
      </dgm:t>
    </dgm:pt>
    <dgm:pt modelId="{11C1EB44-A8FF-401B-A310-A4B8C1D2D67D}" type="sibTrans" cxnId="{4DE5B31E-7694-46E0-A37F-EA0E818CA0BF}">
      <dgm:prSet/>
      <dgm:spPr/>
      <dgm:t>
        <a:bodyPr/>
        <a:lstStyle/>
        <a:p>
          <a:pPr algn="ctr"/>
          <a:endParaRPr lang="es-ES"/>
        </a:p>
      </dgm:t>
    </dgm:pt>
    <dgm:pt modelId="{B703F95F-380D-4347-9983-F9A42E00CCD4}" type="pres">
      <dgm:prSet presAssocID="{E7338E6F-CCEC-43C5-BE2C-A5F9AF334DA9}" presName="Name0" presStyleCnt="0">
        <dgm:presLayoutVars>
          <dgm:chMax val="1"/>
          <dgm:dir/>
          <dgm:animLvl val="ctr"/>
          <dgm:resizeHandles val="exact"/>
        </dgm:presLayoutVars>
      </dgm:prSet>
      <dgm:spPr/>
      <dgm:t>
        <a:bodyPr/>
        <a:lstStyle/>
        <a:p>
          <a:endParaRPr lang="es-ES"/>
        </a:p>
      </dgm:t>
    </dgm:pt>
    <dgm:pt modelId="{A3010152-85D5-41CB-9AEF-6533E4B10E58}" type="pres">
      <dgm:prSet presAssocID="{CE629BEE-1AC3-4A93-8F1B-24B7C54F8173}" presName="centerShape" presStyleLbl="node0" presStyleIdx="0" presStyleCnt="1"/>
      <dgm:spPr/>
      <dgm:t>
        <a:bodyPr/>
        <a:lstStyle/>
        <a:p>
          <a:endParaRPr lang="es-ES"/>
        </a:p>
      </dgm:t>
    </dgm:pt>
    <dgm:pt modelId="{D5DCFA53-7BAF-4A60-B8E1-A93830B89277}" type="pres">
      <dgm:prSet presAssocID="{B06EC1A0-E1AB-4E7A-AFF5-82944C0C2CFB}" presName="node" presStyleLbl="node1" presStyleIdx="0" presStyleCnt="4">
        <dgm:presLayoutVars>
          <dgm:bulletEnabled val="1"/>
        </dgm:presLayoutVars>
      </dgm:prSet>
      <dgm:spPr/>
      <dgm:t>
        <a:bodyPr/>
        <a:lstStyle/>
        <a:p>
          <a:endParaRPr lang="es-ES"/>
        </a:p>
      </dgm:t>
    </dgm:pt>
    <dgm:pt modelId="{AF677DAA-D373-4753-99D3-2ACC4AA39738}" type="pres">
      <dgm:prSet presAssocID="{B06EC1A0-E1AB-4E7A-AFF5-82944C0C2CFB}" presName="dummy" presStyleCnt="0"/>
      <dgm:spPr/>
    </dgm:pt>
    <dgm:pt modelId="{28330301-ACE9-4E12-B8DE-47FF69BD48EE}" type="pres">
      <dgm:prSet presAssocID="{C49D257F-04B8-4A04-AFD8-2100A2B06760}" presName="sibTrans" presStyleLbl="sibTrans2D1" presStyleIdx="0" presStyleCnt="4"/>
      <dgm:spPr/>
      <dgm:t>
        <a:bodyPr/>
        <a:lstStyle/>
        <a:p>
          <a:endParaRPr lang="es-ES"/>
        </a:p>
      </dgm:t>
    </dgm:pt>
    <dgm:pt modelId="{5441F69C-E9E0-40B3-8DF6-879CDEB3B448}" type="pres">
      <dgm:prSet presAssocID="{9EBD4D9E-65D6-4745-86BB-1514FA3D0420}" presName="node" presStyleLbl="node1" presStyleIdx="1" presStyleCnt="4">
        <dgm:presLayoutVars>
          <dgm:bulletEnabled val="1"/>
        </dgm:presLayoutVars>
      </dgm:prSet>
      <dgm:spPr/>
      <dgm:t>
        <a:bodyPr/>
        <a:lstStyle/>
        <a:p>
          <a:endParaRPr lang="es-ES"/>
        </a:p>
      </dgm:t>
    </dgm:pt>
    <dgm:pt modelId="{12DA7728-AA42-492D-AC2E-5350F5643945}" type="pres">
      <dgm:prSet presAssocID="{9EBD4D9E-65D6-4745-86BB-1514FA3D0420}" presName="dummy" presStyleCnt="0"/>
      <dgm:spPr/>
    </dgm:pt>
    <dgm:pt modelId="{129F6D6A-A0AB-4BAA-ABB6-9EA4584A3EB7}" type="pres">
      <dgm:prSet presAssocID="{CB298314-6005-4612-BF62-595ACEB70A75}" presName="sibTrans" presStyleLbl="sibTrans2D1" presStyleIdx="1" presStyleCnt="4"/>
      <dgm:spPr/>
      <dgm:t>
        <a:bodyPr/>
        <a:lstStyle/>
        <a:p>
          <a:endParaRPr lang="es-ES"/>
        </a:p>
      </dgm:t>
    </dgm:pt>
    <dgm:pt modelId="{66FCE29C-F0F3-4B52-981B-4AEA24161171}" type="pres">
      <dgm:prSet presAssocID="{0E86DC9D-3A6A-47C2-A10D-98B86DD2A178}" presName="node" presStyleLbl="node1" presStyleIdx="2" presStyleCnt="4">
        <dgm:presLayoutVars>
          <dgm:bulletEnabled val="1"/>
        </dgm:presLayoutVars>
      </dgm:prSet>
      <dgm:spPr/>
      <dgm:t>
        <a:bodyPr/>
        <a:lstStyle/>
        <a:p>
          <a:endParaRPr lang="es-ES"/>
        </a:p>
      </dgm:t>
    </dgm:pt>
    <dgm:pt modelId="{0BCB4DEE-314C-465E-B039-4283691CDAA9}" type="pres">
      <dgm:prSet presAssocID="{0E86DC9D-3A6A-47C2-A10D-98B86DD2A178}" presName="dummy" presStyleCnt="0"/>
      <dgm:spPr/>
    </dgm:pt>
    <dgm:pt modelId="{64AF3179-9CC5-4426-A16A-CDD4306FDB1F}" type="pres">
      <dgm:prSet presAssocID="{C7731D72-FD2F-4072-8302-363995982696}" presName="sibTrans" presStyleLbl="sibTrans2D1" presStyleIdx="2" presStyleCnt="4"/>
      <dgm:spPr/>
      <dgm:t>
        <a:bodyPr/>
        <a:lstStyle/>
        <a:p>
          <a:endParaRPr lang="es-ES"/>
        </a:p>
      </dgm:t>
    </dgm:pt>
    <dgm:pt modelId="{6D0C4317-34EA-4312-ABB2-9DF79788ADD4}" type="pres">
      <dgm:prSet presAssocID="{477FC301-77D8-4D0D-9A6F-C65F2EBF5FFA}" presName="node" presStyleLbl="node1" presStyleIdx="3" presStyleCnt="4">
        <dgm:presLayoutVars>
          <dgm:bulletEnabled val="1"/>
        </dgm:presLayoutVars>
      </dgm:prSet>
      <dgm:spPr/>
      <dgm:t>
        <a:bodyPr/>
        <a:lstStyle/>
        <a:p>
          <a:endParaRPr lang="es-ES"/>
        </a:p>
      </dgm:t>
    </dgm:pt>
    <dgm:pt modelId="{A42998D4-E532-4F25-9FE7-77F326F808EE}" type="pres">
      <dgm:prSet presAssocID="{477FC301-77D8-4D0D-9A6F-C65F2EBF5FFA}" presName="dummy" presStyleCnt="0"/>
      <dgm:spPr/>
    </dgm:pt>
    <dgm:pt modelId="{713329BE-A546-4599-AB71-B99D0C9D6A92}" type="pres">
      <dgm:prSet presAssocID="{11C1EB44-A8FF-401B-A310-A4B8C1D2D67D}" presName="sibTrans" presStyleLbl="sibTrans2D1" presStyleIdx="3" presStyleCnt="4"/>
      <dgm:spPr/>
      <dgm:t>
        <a:bodyPr/>
        <a:lstStyle/>
        <a:p>
          <a:endParaRPr lang="es-ES"/>
        </a:p>
      </dgm:t>
    </dgm:pt>
  </dgm:ptLst>
  <dgm:cxnLst>
    <dgm:cxn modelId="{387419FA-727F-4B65-A5E2-3F7096A95A0E}" srcId="{CE629BEE-1AC3-4A93-8F1B-24B7C54F8173}" destId="{9EBD4D9E-65D6-4745-86BB-1514FA3D0420}" srcOrd="1" destOrd="0" parTransId="{B991ACD6-3EC4-4790-890B-2D514959FCAE}" sibTransId="{CB298314-6005-4612-BF62-595ACEB70A75}"/>
    <dgm:cxn modelId="{A4CDAD17-46C5-4459-AF1E-B4EE0F5149D2}" type="presOf" srcId="{CB298314-6005-4612-BF62-595ACEB70A75}" destId="{129F6D6A-A0AB-4BAA-ABB6-9EA4584A3EB7}" srcOrd="0" destOrd="0" presId="urn:microsoft.com/office/officeart/2005/8/layout/radial6"/>
    <dgm:cxn modelId="{E5ACB98F-F3B8-40A0-9F86-DB144E73813E}" type="presOf" srcId="{B06EC1A0-E1AB-4E7A-AFF5-82944C0C2CFB}" destId="{D5DCFA53-7BAF-4A60-B8E1-A93830B89277}" srcOrd="0" destOrd="0" presId="urn:microsoft.com/office/officeart/2005/8/layout/radial6"/>
    <dgm:cxn modelId="{AAA935C5-5489-4273-986A-F5CB9B2539FC}" type="presOf" srcId="{11C1EB44-A8FF-401B-A310-A4B8C1D2D67D}" destId="{713329BE-A546-4599-AB71-B99D0C9D6A92}" srcOrd="0" destOrd="0" presId="urn:microsoft.com/office/officeart/2005/8/layout/radial6"/>
    <dgm:cxn modelId="{BF06D303-EFA2-432C-9A0D-D2933339F1B2}" type="presOf" srcId="{CE629BEE-1AC3-4A93-8F1B-24B7C54F8173}" destId="{A3010152-85D5-41CB-9AEF-6533E4B10E58}" srcOrd="0" destOrd="0" presId="urn:microsoft.com/office/officeart/2005/8/layout/radial6"/>
    <dgm:cxn modelId="{07170D86-478F-488A-8705-F795D71EAFF3}" srcId="{CE629BEE-1AC3-4A93-8F1B-24B7C54F8173}" destId="{B06EC1A0-E1AB-4E7A-AFF5-82944C0C2CFB}" srcOrd="0" destOrd="0" parTransId="{2F095113-2F3D-4D7C-BD11-ABDC82F492C0}" sibTransId="{C49D257F-04B8-4A04-AFD8-2100A2B06760}"/>
    <dgm:cxn modelId="{25F871E9-FDD4-45AD-8F00-EEE240485117}" type="presOf" srcId="{E7338E6F-CCEC-43C5-BE2C-A5F9AF334DA9}" destId="{B703F95F-380D-4347-9983-F9A42E00CCD4}" srcOrd="0" destOrd="0" presId="urn:microsoft.com/office/officeart/2005/8/layout/radial6"/>
    <dgm:cxn modelId="{53EF5643-C5A4-48E3-9E8B-81D74E17BBBD}" type="presOf" srcId="{C49D257F-04B8-4A04-AFD8-2100A2B06760}" destId="{28330301-ACE9-4E12-B8DE-47FF69BD48EE}" srcOrd="0" destOrd="0" presId="urn:microsoft.com/office/officeart/2005/8/layout/radial6"/>
    <dgm:cxn modelId="{4DE5B31E-7694-46E0-A37F-EA0E818CA0BF}" srcId="{CE629BEE-1AC3-4A93-8F1B-24B7C54F8173}" destId="{477FC301-77D8-4D0D-9A6F-C65F2EBF5FFA}" srcOrd="3" destOrd="0" parTransId="{A1162855-56A2-41E9-A239-9AE01F871112}" sibTransId="{11C1EB44-A8FF-401B-A310-A4B8C1D2D67D}"/>
    <dgm:cxn modelId="{DC9DFB13-4C45-493B-A6B6-3BA1832C351C}" type="presOf" srcId="{C7731D72-FD2F-4072-8302-363995982696}" destId="{64AF3179-9CC5-4426-A16A-CDD4306FDB1F}" srcOrd="0" destOrd="0" presId="urn:microsoft.com/office/officeart/2005/8/layout/radial6"/>
    <dgm:cxn modelId="{6F317633-D7DF-4345-988B-E7C177975A96}" type="presOf" srcId="{477FC301-77D8-4D0D-9A6F-C65F2EBF5FFA}" destId="{6D0C4317-34EA-4312-ABB2-9DF79788ADD4}" srcOrd="0" destOrd="0" presId="urn:microsoft.com/office/officeart/2005/8/layout/radial6"/>
    <dgm:cxn modelId="{B6A257EC-381F-49F8-BD38-270BAE13665B}" type="presOf" srcId="{0E86DC9D-3A6A-47C2-A10D-98B86DD2A178}" destId="{66FCE29C-F0F3-4B52-981B-4AEA24161171}" srcOrd="0" destOrd="0" presId="urn:microsoft.com/office/officeart/2005/8/layout/radial6"/>
    <dgm:cxn modelId="{A93E7172-7828-4228-B890-553ADADDA2E4}" srcId="{CE629BEE-1AC3-4A93-8F1B-24B7C54F8173}" destId="{0E86DC9D-3A6A-47C2-A10D-98B86DD2A178}" srcOrd="2" destOrd="0" parTransId="{38B51D15-DCEB-4D36-A866-569DB8289067}" sibTransId="{C7731D72-FD2F-4072-8302-363995982696}"/>
    <dgm:cxn modelId="{3908A088-45D2-44D9-9A81-AB8C002E6B65}" type="presOf" srcId="{9EBD4D9E-65D6-4745-86BB-1514FA3D0420}" destId="{5441F69C-E9E0-40B3-8DF6-879CDEB3B448}" srcOrd="0" destOrd="0" presId="urn:microsoft.com/office/officeart/2005/8/layout/radial6"/>
    <dgm:cxn modelId="{39B5A4E5-3CD7-4EF4-A6D6-224E40120762}" srcId="{E7338E6F-CCEC-43C5-BE2C-A5F9AF334DA9}" destId="{CE629BEE-1AC3-4A93-8F1B-24B7C54F8173}" srcOrd="0" destOrd="0" parTransId="{CFA79B10-B507-4B1E-B494-5EE4E58FF9CF}" sibTransId="{6DC255F4-41D4-4EC4-B6F9-F1C31A6B8CD0}"/>
    <dgm:cxn modelId="{56C38196-0440-4FFA-8484-7F79F541B5CA}" type="presParOf" srcId="{B703F95F-380D-4347-9983-F9A42E00CCD4}" destId="{A3010152-85D5-41CB-9AEF-6533E4B10E58}" srcOrd="0" destOrd="0" presId="urn:microsoft.com/office/officeart/2005/8/layout/radial6"/>
    <dgm:cxn modelId="{EE811CBC-8EBD-467C-B8D5-6FD09681382B}" type="presParOf" srcId="{B703F95F-380D-4347-9983-F9A42E00CCD4}" destId="{D5DCFA53-7BAF-4A60-B8E1-A93830B89277}" srcOrd="1" destOrd="0" presId="urn:microsoft.com/office/officeart/2005/8/layout/radial6"/>
    <dgm:cxn modelId="{7D6496EA-5CB1-4C5A-88B5-F86C9A9D3FD7}" type="presParOf" srcId="{B703F95F-380D-4347-9983-F9A42E00CCD4}" destId="{AF677DAA-D373-4753-99D3-2ACC4AA39738}" srcOrd="2" destOrd="0" presId="urn:microsoft.com/office/officeart/2005/8/layout/radial6"/>
    <dgm:cxn modelId="{D3BE4152-3C43-40DC-8709-AD66118EBFA7}" type="presParOf" srcId="{B703F95F-380D-4347-9983-F9A42E00CCD4}" destId="{28330301-ACE9-4E12-B8DE-47FF69BD48EE}" srcOrd="3" destOrd="0" presId="urn:microsoft.com/office/officeart/2005/8/layout/radial6"/>
    <dgm:cxn modelId="{96BAD104-065A-41B6-8A78-76C1D04C6044}" type="presParOf" srcId="{B703F95F-380D-4347-9983-F9A42E00CCD4}" destId="{5441F69C-E9E0-40B3-8DF6-879CDEB3B448}" srcOrd="4" destOrd="0" presId="urn:microsoft.com/office/officeart/2005/8/layout/radial6"/>
    <dgm:cxn modelId="{9B655854-A21A-44ED-ACFB-5DCDFFDDEFB3}" type="presParOf" srcId="{B703F95F-380D-4347-9983-F9A42E00CCD4}" destId="{12DA7728-AA42-492D-AC2E-5350F5643945}" srcOrd="5" destOrd="0" presId="urn:microsoft.com/office/officeart/2005/8/layout/radial6"/>
    <dgm:cxn modelId="{7C5DDC98-8EF9-4BB8-903C-52D2498B2ED5}" type="presParOf" srcId="{B703F95F-380D-4347-9983-F9A42E00CCD4}" destId="{129F6D6A-A0AB-4BAA-ABB6-9EA4584A3EB7}" srcOrd="6" destOrd="0" presId="urn:microsoft.com/office/officeart/2005/8/layout/radial6"/>
    <dgm:cxn modelId="{CD1CEC02-18FA-495D-8054-38C6889603BE}" type="presParOf" srcId="{B703F95F-380D-4347-9983-F9A42E00CCD4}" destId="{66FCE29C-F0F3-4B52-981B-4AEA24161171}" srcOrd="7" destOrd="0" presId="urn:microsoft.com/office/officeart/2005/8/layout/radial6"/>
    <dgm:cxn modelId="{2C83F473-AEEA-4343-BFEC-7592B5B7FD9E}" type="presParOf" srcId="{B703F95F-380D-4347-9983-F9A42E00CCD4}" destId="{0BCB4DEE-314C-465E-B039-4283691CDAA9}" srcOrd="8" destOrd="0" presId="urn:microsoft.com/office/officeart/2005/8/layout/radial6"/>
    <dgm:cxn modelId="{6F8166D4-3A42-4E23-A065-3809419B43D2}" type="presParOf" srcId="{B703F95F-380D-4347-9983-F9A42E00CCD4}" destId="{64AF3179-9CC5-4426-A16A-CDD4306FDB1F}" srcOrd="9" destOrd="0" presId="urn:microsoft.com/office/officeart/2005/8/layout/radial6"/>
    <dgm:cxn modelId="{7BE56C56-BF82-46C9-8335-6CCA13FDEA6D}" type="presParOf" srcId="{B703F95F-380D-4347-9983-F9A42E00CCD4}" destId="{6D0C4317-34EA-4312-ABB2-9DF79788ADD4}" srcOrd="10" destOrd="0" presId="urn:microsoft.com/office/officeart/2005/8/layout/radial6"/>
    <dgm:cxn modelId="{D900FF4D-EE24-40AD-BEF3-601D364E337C}" type="presParOf" srcId="{B703F95F-380D-4347-9983-F9A42E00CCD4}" destId="{A42998D4-E532-4F25-9FE7-77F326F808EE}" srcOrd="11" destOrd="0" presId="urn:microsoft.com/office/officeart/2005/8/layout/radial6"/>
    <dgm:cxn modelId="{905F98B8-F79E-40FC-A897-B89EF4B870FF}" type="presParOf" srcId="{B703F95F-380D-4347-9983-F9A42E00CCD4}" destId="{713329BE-A546-4599-AB71-B99D0C9D6A92}" srcOrd="12" destOrd="0" presId="urn:microsoft.com/office/officeart/2005/8/layout/radial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2777A9A-6D0C-43FD-AEAA-93BD8F1947E9}" type="datetimeFigureOut">
              <a:rPr lang="es-ES" smtClean="0"/>
              <a:pPr/>
              <a:t>17/03/2015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3D9235-A54D-4EB3-8EDE-7125746F7176}" type="slidenum">
              <a:rPr lang="es-ES" smtClean="0"/>
              <a:pPr/>
              <a:t>‹Nº›</a:t>
            </a:fld>
            <a:endParaRPr lang="es-ES"/>
          </a:p>
        </p:txBody>
      </p:sp>
    </p:spTree>
    <p:extLst>
      <p:ext uri="{BB962C8B-B14F-4D97-AF65-F5344CB8AC3E}">
        <p14:creationId xmlns:p14="http://schemas.microsoft.com/office/powerpoint/2010/main" val="758440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lnSpcReduction="10000"/>
          </a:bodyPr>
          <a:lstStyle/>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s-ES" sz="1200" b="0" i="0" u="none" strike="noStrike" kern="1200" baseline="0" dirty="0" smtClean="0">
                <a:solidFill>
                  <a:schemeClr val="tx1"/>
                </a:solidFill>
                <a:effectLst/>
                <a:latin typeface="+mn-lt"/>
                <a:ea typeface="+mn-ea"/>
                <a:cs typeface="+mn-cs"/>
              </a:rPr>
              <a:t>Diagrama de Contexto, DFD de nivel 0</a:t>
            </a:r>
            <a:endParaRPr lang="es-ES" sz="1200" b="0" i="0" u="none" strike="noStrike" kern="1200" baseline="0" dirty="0" smtClean="0">
              <a:solidFill>
                <a:schemeClr val="tx1"/>
              </a:solidFill>
              <a:latin typeface="+mn-lt"/>
              <a:ea typeface="+mn-ea"/>
              <a:cs typeface="+mn-cs"/>
            </a:endParaRPr>
          </a:p>
          <a:p>
            <a:endParaRPr lang="es-ES" sz="1200" b="0" i="0" u="none" strike="noStrike" kern="1200" baseline="0" dirty="0" smtClean="0">
              <a:solidFill>
                <a:schemeClr val="tx1"/>
              </a:solidFill>
              <a:latin typeface="+mn-lt"/>
              <a:ea typeface="+mn-ea"/>
              <a:cs typeface="+mn-cs"/>
            </a:endParaRPr>
          </a:p>
          <a:p>
            <a:pPr marL="171450" indent="-171450">
              <a:buFontTx/>
              <a:buChar char="-"/>
            </a:pPr>
            <a:endParaRPr lang="es-ES"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8</a:t>
            </a:fld>
            <a:endParaRPr lang="es-ES"/>
          </a:p>
        </p:txBody>
      </p:sp>
    </p:spTree>
    <p:extLst>
      <p:ext uri="{BB962C8B-B14F-4D97-AF65-F5344CB8AC3E}">
        <p14:creationId xmlns:p14="http://schemas.microsoft.com/office/powerpoint/2010/main" val="3040151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20000"/>
          </a:bodyPr>
          <a:lstStyle/>
          <a:p>
            <a:pPr marL="171450" indent="-171450">
              <a:buFontTx/>
              <a:buChar char="-"/>
            </a:pPr>
            <a:r>
              <a:rPr lang="es-ES" sz="1100" b="1" i="0" u="none" strike="noStrike" kern="1200" baseline="0" dirty="0" smtClean="0">
                <a:solidFill>
                  <a:schemeClr val="tx1"/>
                </a:solidFill>
                <a:latin typeface="+mn-lt"/>
                <a:ea typeface="+mn-ea"/>
                <a:cs typeface="+mn-cs"/>
              </a:rPr>
              <a:t>Acceso a datos</a:t>
            </a:r>
          </a:p>
          <a:p>
            <a:pPr marL="628650" lvl="1" indent="-171450">
              <a:buFontTx/>
              <a:buChar char="-"/>
            </a:pPr>
            <a:r>
              <a:rPr lang="es-ES" sz="1100" b="0" i="0" u="none" strike="noStrike" kern="1200" baseline="0" dirty="0" smtClean="0">
                <a:solidFill>
                  <a:schemeClr val="tx1"/>
                </a:solidFill>
                <a:latin typeface="+mn-lt"/>
                <a:ea typeface="+mn-ea"/>
                <a:cs typeface="+mn-cs"/>
              </a:rPr>
              <a:t>En la capa de acceso a datos, se dispondrán de la base de datos con la información del sistema definida en el modelo de datos, como Perfiles o Actuaciones Validas. </a:t>
            </a:r>
          </a:p>
          <a:p>
            <a:pPr marL="171450" lvl="0" indent="-171450">
              <a:buFontTx/>
              <a:buChar char="-"/>
            </a:pPr>
            <a:r>
              <a:rPr lang="es-ES" sz="1100" b="1" i="0" u="none" strike="noStrike" kern="1200" baseline="0" dirty="0" smtClean="0">
                <a:solidFill>
                  <a:schemeClr val="tx1"/>
                </a:solidFill>
                <a:latin typeface="+mn-lt"/>
                <a:ea typeface="+mn-ea"/>
                <a:cs typeface="+mn-cs"/>
              </a:rPr>
              <a:t>Acceso a servicios</a:t>
            </a:r>
          </a:p>
          <a:p>
            <a:pPr marL="628650" lvl="1" indent="-171450">
              <a:buFontTx/>
              <a:buChar char="-"/>
            </a:pPr>
            <a:r>
              <a:rPr lang="es-ES" sz="1100" b="0" i="0" u="none" strike="noStrike" kern="1200" baseline="0" dirty="0" smtClean="0">
                <a:solidFill>
                  <a:schemeClr val="tx1"/>
                </a:solidFill>
                <a:latin typeface="+mn-lt"/>
                <a:ea typeface="+mn-ea"/>
                <a:cs typeface="+mn-cs"/>
              </a:rPr>
              <a:t>Aquí hay que considerar todos los sistemas con los que se comunica el nuestro. Pueden ser: </a:t>
            </a:r>
          </a:p>
          <a:p>
            <a:pPr marL="1085850" lvl="2" indent="-171450">
              <a:buFontTx/>
              <a:buChar char="-"/>
            </a:pPr>
            <a:r>
              <a:rPr lang="es-ES" sz="1100" b="1" i="0" u="none" strike="noStrike" kern="1200" baseline="0" dirty="0" smtClean="0">
                <a:solidFill>
                  <a:schemeClr val="tx1"/>
                </a:solidFill>
                <a:latin typeface="+mn-lt"/>
                <a:ea typeface="+mn-ea"/>
                <a:cs typeface="+mn-cs"/>
              </a:rPr>
              <a:t>Interfaces con sistemas internos (del mismo organismo): </a:t>
            </a:r>
            <a:endParaRPr lang="es-ES" sz="1100" b="0" i="0" u="none" strike="noStrike" kern="1200" baseline="0" dirty="0" smtClean="0">
              <a:solidFill>
                <a:schemeClr val="tx1"/>
              </a:solidFill>
              <a:latin typeface="+mn-lt"/>
              <a:ea typeface="+mn-ea"/>
              <a:cs typeface="+mn-cs"/>
            </a:endParaRPr>
          </a:p>
          <a:p>
            <a:pPr marL="1543050" lvl="3" indent="-171450">
              <a:buFontTx/>
              <a:buChar char="-"/>
            </a:pPr>
            <a:r>
              <a:rPr lang="es-ES" sz="1100" b="0" i="0" u="none" strike="noStrike" kern="1200" baseline="0" dirty="0" err="1" smtClean="0">
                <a:solidFill>
                  <a:schemeClr val="tx1"/>
                </a:solidFill>
                <a:latin typeface="+mn-lt"/>
                <a:ea typeface="+mn-ea"/>
                <a:cs typeface="+mn-cs"/>
              </a:rPr>
              <a:t>Legacy</a:t>
            </a:r>
            <a:r>
              <a:rPr lang="es-ES" sz="1100" b="0" i="0" u="none" strike="noStrike" kern="1200" baseline="0" dirty="0" smtClean="0">
                <a:solidFill>
                  <a:schemeClr val="tx1"/>
                </a:solidFill>
                <a:latin typeface="+mn-lt"/>
                <a:ea typeface="+mn-ea"/>
                <a:cs typeface="+mn-cs"/>
              </a:rPr>
              <a:t> </a:t>
            </a:r>
            <a:r>
              <a:rPr lang="es-ES" sz="1100" b="0" i="0" u="none" strike="noStrike" kern="1200" baseline="0" dirty="0" err="1" smtClean="0">
                <a:solidFill>
                  <a:schemeClr val="tx1"/>
                </a:solidFill>
                <a:latin typeface="+mn-lt"/>
                <a:ea typeface="+mn-ea"/>
                <a:cs typeface="+mn-cs"/>
              </a:rPr>
              <a:t>systems</a:t>
            </a:r>
            <a:r>
              <a:rPr lang="es-ES" sz="1100" b="0" i="0" u="none" strike="noStrike" kern="1200" baseline="0" dirty="0" smtClean="0">
                <a:solidFill>
                  <a:schemeClr val="tx1"/>
                </a:solidFill>
                <a:latin typeface="+mn-lt"/>
                <a:ea typeface="+mn-ea"/>
                <a:cs typeface="+mn-cs"/>
              </a:rPr>
              <a:t>, Cuadro de Mandos, </a:t>
            </a:r>
            <a:r>
              <a:rPr lang="es-ES" sz="1100" b="0" i="0" u="none" strike="noStrike" kern="1200" baseline="0" dirty="0" err="1" smtClean="0">
                <a:solidFill>
                  <a:schemeClr val="tx1"/>
                </a:solidFill>
                <a:latin typeface="+mn-lt"/>
                <a:ea typeface="+mn-ea"/>
                <a:cs typeface="+mn-cs"/>
              </a:rPr>
              <a:t>Datawarehouses</a:t>
            </a:r>
            <a:r>
              <a:rPr lang="es-ES" sz="1100" b="0" i="0" u="none" strike="noStrike" kern="1200" baseline="0" dirty="0" smtClean="0">
                <a:solidFill>
                  <a:schemeClr val="tx1"/>
                </a:solidFill>
                <a:latin typeface="+mn-lt"/>
                <a:ea typeface="+mn-ea"/>
                <a:cs typeface="+mn-cs"/>
              </a:rPr>
              <a:t> del Organismo, Sistemas contables, de nóminas… ERP, CRM. </a:t>
            </a:r>
          </a:p>
          <a:p>
            <a:pPr marL="1543050" lvl="3" indent="-171450">
              <a:buFontTx/>
              <a:buChar char="-"/>
            </a:pPr>
            <a:r>
              <a:rPr lang="es-ES" sz="1100" b="0" i="0" u="none" strike="noStrike" kern="1200" baseline="0" dirty="0" smtClean="0">
                <a:solidFill>
                  <a:schemeClr val="tx1"/>
                </a:solidFill>
                <a:latin typeface="+mn-lt"/>
                <a:ea typeface="+mn-ea"/>
                <a:cs typeface="+mn-cs"/>
              </a:rPr>
              <a:t>En nuestro sistema: registro del organismo y UAFSE</a:t>
            </a:r>
          </a:p>
          <a:p>
            <a:pPr marL="1085850" lvl="2" indent="-171450">
              <a:buFontTx/>
              <a:buChar char="-"/>
            </a:pPr>
            <a:r>
              <a:rPr lang="es-ES" sz="1100" b="1" i="0" u="none" strike="noStrike" kern="1200" baseline="0" dirty="0" smtClean="0">
                <a:solidFill>
                  <a:schemeClr val="tx1"/>
                </a:solidFill>
                <a:latin typeface="+mn-lt"/>
                <a:ea typeface="+mn-ea"/>
                <a:cs typeface="+mn-cs"/>
              </a:rPr>
              <a:t>Interfaces con sistemas externos.</a:t>
            </a:r>
          </a:p>
          <a:p>
            <a:pPr marL="1543050" lvl="3" indent="-171450">
              <a:buFontTx/>
              <a:buChar char="-"/>
            </a:pPr>
            <a:r>
              <a:rPr lang="es-ES" sz="1100" b="0" i="0" u="none" strike="noStrike" kern="1200" baseline="0" dirty="0" smtClean="0">
                <a:solidFill>
                  <a:schemeClr val="tx1"/>
                </a:solidFill>
                <a:latin typeface="+mn-lt"/>
                <a:ea typeface="+mn-ea"/>
                <a:cs typeface="+mn-cs"/>
              </a:rPr>
              <a:t>Servicios Comunes: @Firma. SNE (Servicio de Notificaciones Electrónicas), Plataforma de intermediación (SVDI, SVDR…), </a:t>
            </a:r>
            <a:r>
              <a:rPr lang="es-ES" sz="1100" b="0" i="0" u="none" strike="noStrike" kern="1200" baseline="0" dirty="0" err="1" smtClean="0">
                <a:solidFill>
                  <a:schemeClr val="tx1"/>
                </a:solidFill>
                <a:latin typeface="+mn-lt"/>
                <a:ea typeface="+mn-ea"/>
                <a:cs typeface="+mn-cs"/>
              </a:rPr>
              <a:t>Habilit</a:t>
            </a:r>
            <a:r>
              <a:rPr lang="es-ES" sz="1100" b="0" i="0" u="none" strike="noStrike" kern="1200" baseline="0" dirty="0" smtClean="0">
                <a:solidFill>
                  <a:schemeClr val="tx1"/>
                </a:solidFill>
                <a:latin typeface="+mn-lt"/>
                <a:ea typeface="+mn-ea"/>
                <a:cs typeface="+mn-cs"/>
              </a:rPr>
              <a:t>@, </a:t>
            </a:r>
            <a:r>
              <a:rPr lang="es-ES" sz="1100" b="0" i="0" u="none" strike="noStrike" kern="1200" baseline="0" dirty="0" err="1" smtClean="0">
                <a:solidFill>
                  <a:schemeClr val="tx1"/>
                </a:solidFill>
                <a:latin typeface="+mn-lt"/>
                <a:ea typeface="+mn-ea"/>
                <a:cs typeface="+mn-cs"/>
              </a:rPr>
              <a:t>Notific</a:t>
            </a:r>
            <a:r>
              <a:rPr lang="es-ES" sz="1100" b="0" i="0" u="none" strike="noStrike" kern="1200" baseline="0" dirty="0" smtClean="0">
                <a:solidFill>
                  <a:schemeClr val="tx1"/>
                </a:solidFill>
                <a:latin typeface="+mn-lt"/>
                <a:ea typeface="+mn-ea"/>
                <a:cs typeface="+mn-cs"/>
              </a:rPr>
              <a:t>@, </a:t>
            </a:r>
            <a:r>
              <a:rPr lang="es-ES" sz="1100" b="0" i="0" u="none" strike="noStrike" kern="1200" baseline="0" dirty="0" err="1" smtClean="0">
                <a:solidFill>
                  <a:schemeClr val="tx1"/>
                </a:solidFill>
                <a:latin typeface="+mn-lt"/>
                <a:ea typeface="+mn-ea"/>
                <a:cs typeface="+mn-cs"/>
              </a:rPr>
              <a:t>Cl@ve</a:t>
            </a:r>
            <a:r>
              <a:rPr lang="es-ES" sz="1100" b="0" i="0" u="none" strike="noStrike" kern="1200" baseline="0" dirty="0" smtClean="0">
                <a:solidFill>
                  <a:schemeClr val="tx1"/>
                </a:solidFill>
                <a:latin typeface="+mn-lt"/>
                <a:ea typeface="+mn-ea"/>
                <a:cs typeface="+mn-cs"/>
              </a:rPr>
              <a:t>, …etcétera. </a:t>
            </a:r>
          </a:p>
          <a:p>
            <a:pPr marL="1543050" lvl="3" indent="-171450">
              <a:buFontTx/>
              <a:buChar char="-"/>
            </a:pPr>
            <a:r>
              <a:rPr lang="es-ES" sz="1100" b="0" i="0" u="none" strike="noStrike" kern="1200" baseline="0" dirty="0" smtClean="0">
                <a:solidFill>
                  <a:schemeClr val="tx1"/>
                </a:solidFill>
                <a:latin typeface="+mn-lt"/>
                <a:ea typeface="+mn-ea"/>
                <a:cs typeface="+mn-cs"/>
              </a:rPr>
              <a:t>Sistemas de otros organismos: UAFSE, AEAT (datos de la renta, pregunta corta)</a:t>
            </a:r>
          </a:p>
          <a:p>
            <a:pPr marL="628650" lvl="1" indent="-171450">
              <a:buFontTx/>
              <a:buChar char="-"/>
            </a:pPr>
            <a:endParaRPr lang="es-ES" sz="1100" b="0" i="0" u="none" strike="noStrike" kern="1200" baseline="0" dirty="0" smtClean="0">
              <a:solidFill>
                <a:schemeClr val="tx1"/>
              </a:solidFill>
              <a:latin typeface="+mn-lt"/>
              <a:ea typeface="+mn-ea"/>
              <a:cs typeface="+mn-cs"/>
            </a:endParaRPr>
          </a:p>
          <a:p>
            <a:r>
              <a:rPr lang="es-ES" sz="1100" b="0" i="0" u="none" strike="noStrike" kern="1200" baseline="0" dirty="0" smtClean="0">
                <a:solidFill>
                  <a:schemeClr val="tx1"/>
                </a:solidFill>
                <a:latin typeface="+mn-lt"/>
                <a:ea typeface="+mn-ea"/>
                <a:cs typeface="+mn-cs"/>
              </a:rPr>
              <a:t>Además será necesaria la comunicación con sistemas externos: </a:t>
            </a:r>
          </a:p>
          <a:p>
            <a:pPr marL="171450" indent="-171450">
              <a:buFontTx/>
              <a:buChar char="-"/>
            </a:pPr>
            <a:r>
              <a:rPr lang="es-ES" sz="1100" b="0" i="0" u="none" strike="noStrike" kern="1200" baseline="0" dirty="0" smtClean="0">
                <a:solidFill>
                  <a:schemeClr val="tx1"/>
                </a:solidFill>
                <a:latin typeface="+mn-lt"/>
                <a:ea typeface="+mn-ea"/>
                <a:cs typeface="+mn-cs"/>
              </a:rPr>
              <a:t>Plataforma de intermediación: dispone de un catálogo de servicios web. Los datos que necesitamos comprobar están disponibles en la plataforma. Necesidad de convenios con los organismos dueños de los datos, disponer de certificado de sello electrónico y darse de alta en el sistema. </a:t>
            </a:r>
          </a:p>
          <a:p>
            <a:pPr marL="171450" indent="-171450">
              <a:buFontTx/>
              <a:buChar char="-"/>
            </a:pPr>
            <a:r>
              <a:rPr lang="es-ES" sz="1100" b="0" i="0" u="none" strike="noStrike" kern="1200" baseline="0" dirty="0" smtClean="0">
                <a:solidFill>
                  <a:schemeClr val="tx1"/>
                </a:solidFill>
                <a:latin typeface="+mn-lt"/>
                <a:ea typeface="+mn-ea"/>
                <a:cs typeface="+mn-cs"/>
              </a:rPr>
              <a:t>UAFSE: es necesario reportar periódicamente datos, se asumen la existencia de </a:t>
            </a:r>
            <a:r>
              <a:rPr lang="es-ES" sz="1100" b="0" i="0" u="none" strike="noStrike" kern="1200" baseline="0" dirty="0" err="1" smtClean="0">
                <a:solidFill>
                  <a:schemeClr val="tx1"/>
                </a:solidFill>
                <a:latin typeface="+mn-lt"/>
                <a:ea typeface="+mn-ea"/>
                <a:cs typeface="+mn-cs"/>
              </a:rPr>
              <a:t>servi-cios</a:t>
            </a:r>
            <a:r>
              <a:rPr lang="es-ES" sz="1100" b="0" i="0" u="none" strike="noStrike" kern="1200" baseline="0" dirty="0" smtClean="0">
                <a:solidFill>
                  <a:schemeClr val="tx1"/>
                </a:solidFill>
                <a:latin typeface="+mn-lt"/>
                <a:ea typeface="+mn-ea"/>
                <a:cs typeface="+mn-cs"/>
              </a:rPr>
              <a:t> web desplegados en sus sistemas para este envío. De no ser así, se estudiarían otras alternativas como </a:t>
            </a:r>
            <a:r>
              <a:rPr lang="es-ES" sz="1100" b="0" i="0" u="none" strike="noStrike" kern="1200" baseline="0" dirty="0" err="1" smtClean="0">
                <a:solidFill>
                  <a:schemeClr val="tx1"/>
                </a:solidFill>
                <a:latin typeface="+mn-lt"/>
                <a:ea typeface="+mn-ea"/>
                <a:cs typeface="+mn-cs"/>
              </a:rPr>
              <a:t>sFTP</a:t>
            </a:r>
            <a:r>
              <a:rPr lang="es-ES" sz="1100" b="0" i="0" u="none" strike="noStrike" kern="1200" baseline="0" dirty="0" smtClean="0">
                <a:solidFill>
                  <a:schemeClr val="tx1"/>
                </a:solidFill>
                <a:latin typeface="+mn-lt"/>
                <a:ea typeface="+mn-ea"/>
                <a:cs typeface="+mn-cs"/>
              </a:rPr>
              <a:t>. </a:t>
            </a:r>
          </a:p>
          <a:p>
            <a:pPr marL="171450" indent="-171450">
              <a:buFontTx/>
              <a:buChar char="-"/>
            </a:pPr>
            <a:r>
              <a:rPr lang="es-ES" sz="1100" b="0" i="0" u="none" strike="noStrike" kern="1200" baseline="0" dirty="0" smtClean="0">
                <a:solidFill>
                  <a:schemeClr val="tx1"/>
                </a:solidFill>
                <a:latin typeface="+mn-lt"/>
                <a:ea typeface="+mn-ea"/>
                <a:cs typeface="+mn-cs"/>
              </a:rPr>
              <a:t>Registro Electrónico: se asume creado mediante OM de Ministerio. Se apuntarán los documentos entrantes y salientes como solicitudes o el certificado para empresas. </a:t>
            </a:r>
          </a:p>
          <a:p>
            <a:pPr marL="171450" indent="-171450">
              <a:buFontTx/>
              <a:buChar char="-"/>
            </a:pPr>
            <a:r>
              <a:rPr lang="es-ES" sz="1100" b="0" i="0" u="none" strike="noStrike" kern="1200" baseline="0" dirty="0" smtClean="0">
                <a:solidFill>
                  <a:schemeClr val="tx1"/>
                </a:solidFill>
                <a:latin typeface="+mn-lt"/>
                <a:ea typeface="+mn-ea"/>
                <a:cs typeface="+mn-cs"/>
              </a:rPr>
              <a:t>@Firma: es la encargada de la validación de los certificados electrónicos utilizados para autentificarse o firmar ante el sistema.  </a:t>
            </a:r>
          </a:p>
          <a:p>
            <a:pPr marL="171450" indent="-171450">
              <a:buFontTx/>
              <a:buChar char="-"/>
            </a:pPr>
            <a:r>
              <a:rPr lang="es-ES" sz="1100" b="0" i="0" u="none" strike="noStrike" kern="1200" baseline="0" dirty="0" smtClean="0">
                <a:solidFill>
                  <a:schemeClr val="tx1"/>
                </a:solidFill>
                <a:latin typeface="+mn-lt"/>
                <a:ea typeface="+mn-ea"/>
                <a:cs typeface="+mn-cs"/>
              </a:rPr>
              <a:t>SNE (Servicio de Notificaciones Electrónicas): en caso de que el ciudadano haya expresado su deseo de recibir la notificación a través de su Dirección Electrónica Habilitada, se utilizará este sistema. </a:t>
            </a:r>
          </a:p>
          <a:p>
            <a:pPr marL="171450" indent="-171450">
              <a:buFontTx/>
              <a:buChar char="-"/>
            </a:pPr>
            <a:r>
              <a:rPr lang="es-ES" sz="1100" b="0" i="0" u="none" strike="noStrike" kern="1200" baseline="0" dirty="0" smtClean="0">
                <a:solidFill>
                  <a:schemeClr val="tx1"/>
                </a:solidFill>
                <a:latin typeface="+mn-lt"/>
                <a:ea typeface="+mn-ea"/>
                <a:cs typeface="+mn-cs"/>
              </a:rPr>
              <a:t>Etcétera.</a:t>
            </a:r>
          </a:p>
          <a:p>
            <a:pPr marL="171450" indent="-171450">
              <a:buFontTx/>
              <a:buChar char="-"/>
            </a:pPr>
            <a:endParaRPr lang="es-ES" sz="1100" b="0" i="0" u="none" strike="noStrike" kern="1200" baseline="0" dirty="0" smtClean="0">
              <a:solidFill>
                <a:schemeClr val="tx1"/>
              </a:solidFill>
              <a:latin typeface="+mn-lt"/>
              <a:ea typeface="+mn-ea"/>
              <a:cs typeface="+mn-cs"/>
            </a:endParaRPr>
          </a:p>
          <a:p>
            <a:pPr marL="171450" indent="-171450">
              <a:buFontTx/>
              <a:buChar char="-"/>
            </a:pPr>
            <a:endParaRPr lang="es-ES" sz="1100" b="0" i="0" u="none" strike="noStrike" kern="1200" baseline="0" dirty="0" smtClean="0">
              <a:solidFill>
                <a:schemeClr val="tx1"/>
              </a:solidFill>
              <a:latin typeface="+mn-lt"/>
              <a:ea typeface="+mn-ea"/>
              <a:cs typeface="+mn-cs"/>
            </a:endParaRPr>
          </a:p>
          <a:p>
            <a:endParaRPr lang="es-ES" sz="1100"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21</a:t>
            </a:fld>
            <a:endParaRPr lang="es-ES"/>
          </a:p>
        </p:txBody>
      </p:sp>
    </p:spTree>
    <p:extLst>
      <p:ext uri="{BB962C8B-B14F-4D97-AF65-F5344CB8AC3E}">
        <p14:creationId xmlns:p14="http://schemas.microsoft.com/office/powerpoint/2010/main" val="18678458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171450" indent="-171450">
              <a:buFontTx/>
              <a:buChar char="-"/>
            </a:pPr>
            <a:r>
              <a:rPr lang="es-ES" sz="1100" dirty="0" smtClean="0"/>
              <a:t>Diagrama:</a:t>
            </a:r>
            <a:r>
              <a:rPr lang="es-ES" sz="1100" baseline="0" dirty="0" smtClean="0"/>
              <a:t> </a:t>
            </a:r>
          </a:p>
          <a:p>
            <a:pPr marL="628650" lvl="1" indent="-171450">
              <a:buFontTx/>
              <a:buChar char="-"/>
            </a:pPr>
            <a:r>
              <a:rPr lang="es-ES" sz="1100" baseline="0" dirty="0" smtClean="0"/>
              <a:t>Identificar los agentes que acceden al sistema</a:t>
            </a:r>
          </a:p>
          <a:p>
            <a:pPr marL="1085850" lvl="2" indent="-171450">
              <a:buFontTx/>
              <a:buChar char="-"/>
            </a:pPr>
            <a:r>
              <a:rPr lang="es-ES" sz="1100" baseline="0" dirty="0" smtClean="0"/>
              <a:t>Coherencia! </a:t>
            </a:r>
          </a:p>
          <a:p>
            <a:pPr marL="1085850" lvl="2" indent="-171450">
              <a:buFontTx/>
              <a:buChar char="-"/>
            </a:pPr>
            <a:r>
              <a:rPr lang="es-ES" sz="1100" baseline="0" dirty="0" smtClean="0"/>
              <a:t>Deben aparecer los mismos actores e interfaces que en el diagrama de contexto y en la arquitectura lógica</a:t>
            </a:r>
          </a:p>
          <a:p>
            <a:pPr marL="628650" lvl="1" indent="-171450">
              <a:buFontTx/>
              <a:buChar char="-"/>
            </a:pPr>
            <a:r>
              <a:rPr lang="es-ES" sz="1100" baseline="0" dirty="0" smtClean="0"/>
              <a:t>Separar los entornos por tipo de arquitectura y perímetro de interconexión, teniendo en cuenta las redes privadas o públicas por las que va el tráfico. </a:t>
            </a:r>
          </a:p>
          <a:p>
            <a:pPr marL="628650" lvl="1" indent="-171450">
              <a:buFontTx/>
              <a:buChar char="-"/>
            </a:pPr>
            <a:r>
              <a:rPr lang="es-ES" sz="1100" b="0" i="0" u="none" strike="noStrike" kern="1200" baseline="0" dirty="0" smtClean="0">
                <a:solidFill>
                  <a:schemeClr val="tx1"/>
                </a:solidFill>
                <a:latin typeface="+mn-lt"/>
                <a:ea typeface="+mn-ea"/>
                <a:cs typeface="+mn-cs"/>
              </a:rPr>
              <a:t>Sería conveniente suponer que se dispone de infraestructura básica de red y comunicaciones (líneas, </a:t>
            </a:r>
            <a:r>
              <a:rPr lang="es-ES" sz="1100" b="0" i="0" u="none" strike="noStrike" kern="1200" baseline="0" dirty="0" err="1" smtClean="0">
                <a:solidFill>
                  <a:schemeClr val="tx1"/>
                </a:solidFill>
                <a:latin typeface="+mn-lt"/>
                <a:ea typeface="+mn-ea"/>
                <a:cs typeface="+mn-cs"/>
              </a:rPr>
              <a:t>routers</a:t>
            </a:r>
            <a:r>
              <a:rPr lang="es-ES" sz="1100" b="0" i="0" u="none" strike="noStrike" kern="1200" baseline="0" dirty="0" smtClean="0">
                <a:solidFill>
                  <a:schemeClr val="tx1"/>
                </a:solidFill>
                <a:latin typeface="+mn-lt"/>
                <a:ea typeface="+mn-ea"/>
                <a:cs typeface="+mn-cs"/>
              </a:rPr>
              <a:t>, </a:t>
            </a:r>
            <a:r>
              <a:rPr lang="es-ES" sz="1100" b="0" i="0" u="none" strike="noStrike" kern="1200" baseline="0" dirty="0" err="1" smtClean="0">
                <a:solidFill>
                  <a:schemeClr val="tx1"/>
                </a:solidFill>
                <a:latin typeface="+mn-lt"/>
                <a:ea typeface="+mn-ea"/>
                <a:cs typeface="+mn-cs"/>
              </a:rPr>
              <a:t>switches</a:t>
            </a:r>
            <a:r>
              <a:rPr lang="es-ES" sz="1100" b="0" i="0" u="none" strike="noStrike" kern="1200" baseline="0" dirty="0" smtClean="0">
                <a:solidFill>
                  <a:schemeClr val="tx1"/>
                </a:solidFill>
                <a:latin typeface="+mn-lt"/>
                <a:ea typeface="+mn-ea"/>
                <a:cs typeface="+mn-cs"/>
              </a:rPr>
              <a:t>, seguridad perimetral, </a:t>
            </a:r>
            <a:r>
              <a:rPr lang="es-ES" sz="1100" b="0" i="0" u="none" strike="noStrike" kern="1200" baseline="0" dirty="0" err="1" smtClean="0">
                <a:solidFill>
                  <a:schemeClr val="tx1"/>
                </a:solidFill>
                <a:latin typeface="+mn-lt"/>
                <a:ea typeface="+mn-ea"/>
                <a:cs typeface="+mn-cs"/>
              </a:rPr>
              <a:t>etc</a:t>
            </a:r>
            <a:r>
              <a:rPr lang="es-ES" sz="1100" b="0" i="0" u="none" strike="noStrike" kern="1200" baseline="0" dirty="0" smtClean="0">
                <a:solidFill>
                  <a:schemeClr val="tx1"/>
                </a:solidFill>
                <a:latin typeface="+mn-lt"/>
                <a:ea typeface="+mn-ea"/>
                <a:cs typeface="+mn-cs"/>
              </a:rPr>
              <a:t>). </a:t>
            </a:r>
          </a:p>
          <a:p>
            <a:pPr marL="628650" lvl="1" indent="-171450">
              <a:buFontTx/>
              <a:buChar char="-"/>
            </a:pPr>
            <a:r>
              <a:rPr lang="es-ES" sz="1100" b="0" i="0" u="none" strike="noStrike" kern="1200" baseline="0" dirty="0" smtClean="0">
                <a:solidFill>
                  <a:schemeClr val="tx1"/>
                </a:solidFill>
                <a:latin typeface="+mn-lt"/>
                <a:ea typeface="+mn-ea"/>
                <a:cs typeface="+mn-cs"/>
              </a:rPr>
              <a:t>Se puede presuponer la existencia de un Gestor de Bases de Datos, presupuestando así sólo la parte de servidores de aplicaciones/Web adicionales.</a:t>
            </a:r>
          </a:p>
          <a:p>
            <a:pPr marL="171450" lvl="0" indent="-171450">
              <a:buFontTx/>
              <a:buChar char="-"/>
            </a:pPr>
            <a:r>
              <a:rPr lang="es-ES" sz="1100" b="0" i="0" u="none" strike="noStrike" kern="1200" baseline="0" dirty="0" smtClean="0">
                <a:solidFill>
                  <a:schemeClr val="tx1"/>
                </a:solidFill>
                <a:latin typeface="+mn-lt"/>
                <a:ea typeface="+mn-ea"/>
                <a:cs typeface="+mn-cs"/>
              </a:rPr>
              <a:t>Explicar por donde acceden los actores</a:t>
            </a:r>
          </a:p>
          <a:p>
            <a:pPr marL="171450" lvl="0" indent="-171450">
              <a:buFontTx/>
              <a:buChar char="-"/>
            </a:pPr>
            <a:r>
              <a:rPr lang="es-ES" sz="1100" b="0" i="0" u="none" strike="noStrike" kern="1200" baseline="0" dirty="0" smtClean="0">
                <a:solidFill>
                  <a:schemeClr val="tx1"/>
                </a:solidFill>
                <a:latin typeface="+mn-lt"/>
                <a:ea typeface="+mn-ea"/>
                <a:cs typeface="+mn-cs"/>
              </a:rPr>
              <a:t>Explicar el despliegue del software sobre los servidores. </a:t>
            </a:r>
          </a:p>
          <a:p>
            <a:pPr marL="171450" indent="-171450">
              <a:buFontTx/>
              <a:buChar char="-"/>
            </a:pPr>
            <a:endParaRPr lang="es-ES" sz="1100" b="0" i="0" u="none" strike="noStrike" kern="1200" baseline="0" dirty="0" smtClean="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22</a:t>
            </a:fld>
            <a:endParaRPr lang="es-ES"/>
          </a:p>
        </p:txBody>
      </p:sp>
    </p:spTree>
    <p:extLst>
      <p:ext uri="{BB962C8B-B14F-4D97-AF65-F5344CB8AC3E}">
        <p14:creationId xmlns:p14="http://schemas.microsoft.com/office/powerpoint/2010/main" val="31019000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171450" indent="-171450">
              <a:buFontTx/>
              <a:buChar char="-"/>
            </a:pPr>
            <a:r>
              <a:rPr lang="es-ES" sz="1100" b="1" dirty="0" smtClean="0"/>
              <a:t>Actores e interfaces</a:t>
            </a:r>
          </a:p>
          <a:p>
            <a:pPr marL="628650" lvl="1" indent="-171450">
              <a:buFontTx/>
              <a:buChar char="-"/>
            </a:pPr>
            <a:r>
              <a:rPr lang="es-ES" sz="1100" dirty="0" smtClean="0"/>
              <a:t>Los jóvenes accederán</a:t>
            </a:r>
            <a:r>
              <a:rPr lang="es-ES" sz="1100" baseline="0" dirty="0" smtClean="0"/>
              <a:t> a través de internet</a:t>
            </a:r>
          </a:p>
          <a:p>
            <a:pPr marL="628650" lvl="1" indent="-171450">
              <a:buFontTx/>
              <a:buChar char="-"/>
            </a:pPr>
            <a:r>
              <a:rPr lang="es-ES" sz="1100" baseline="0" dirty="0" smtClean="0"/>
              <a:t>Los organismos privados accederán a través de internet. </a:t>
            </a:r>
          </a:p>
          <a:p>
            <a:pPr marL="628650" lvl="1" indent="-171450">
              <a:buFontTx/>
              <a:buChar char="-"/>
            </a:pPr>
            <a:r>
              <a:rPr lang="es-ES" sz="1100" baseline="0" dirty="0" smtClean="0"/>
              <a:t>Otros organismos accederán a través de SARA. </a:t>
            </a:r>
          </a:p>
          <a:p>
            <a:pPr marL="628650" lvl="1" indent="-171450">
              <a:buFontTx/>
              <a:buChar char="-"/>
            </a:pPr>
            <a:r>
              <a:rPr lang="es-ES" sz="1100" baseline="0" dirty="0" smtClean="0"/>
              <a:t>La conexión con Servicios Comunes y el sistema de la UAFSE o la AEAT será a través de SARA. </a:t>
            </a:r>
          </a:p>
          <a:p>
            <a:pPr marL="171450" indent="-171450">
              <a:buFontTx/>
              <a:buChar char="-"/>
            </a:pPr>
            <a:r>
              <a:rPr lang="es-ES" sz="1100" baseline="0" dirty="0" smtClean="0"/>
              <a:t>VLAN DMZ</a:t>
            </a:r>
          </a:p>
          <a:p>
            <a:pPr marL="628650" lvl="1" indent="-171450">
              <a:buFontTx/>
              <a:buChar char="-"/>
            </a:pPr>
            <a:r>
              <a:rPr lang="es-ES" sz="1100" baseline="0" dirty="0" smtClean="0"/>
              <a:t>Registro E/S</a:t>
            </a:r>
          </a:p>
          <a:p>
            <a:pPr marL="628650" lvl="1" indent="-171450">
              <a:buFontTx/>
              <a:buChar char="-"/>
            </a:pPr>
            <a:r>
              <a:rPr lang="es-ES" sz="1100" dirty="0" smtClean="0"/>
              <a:t>Servidores Web con la</a:t>
            </a:r>
            <a:r>
              <a:rPr lang="es-ES" sz="1100" baseline="0" dirty="0" smtClean="0"/>
              <a:t> capa de presentación de la arquitectura lógica desplegada en ellos. (Artefactos .</a:t>
            </a:r>
            <a:r>
              <a:rPr lang="es-ES" sz="1100" baseline="0" dirty="0" err="1" smtClean="0"/>
              <a:t>war</a:t>
            </a:r>
            <a:r>
              <a:rPr lang="es-ES" sz="1100" baseline="0" dirty="0" smtClean="0"/>
              <a:t> en JEE)</a:t>
            </a:r>
          </a:p>
          <a:p>
            <a:pPr marL="628650" lvl="1" indent="-171450">
              <a:buFontTx/>
              <a:buChar char="-"/>
            </a:pPr>
            <a:r>
              <a:rPr lang="es-ES" sz="1100" baseline="0" dirty="0" smtClean="0"/>
              <a:t>Apache </a:t>
            </a:r>
            <a:r>
              <a:rPr lang="es-ES" sz="1100" baseline="0" dirty="0" err="1" smtClean="0"/>
              <a:t>Tomcat</a:t>
            </a:r>
            <a:endParaRPr lang="es-ES" sz="1100" baseline="0" dirty="0" smtClean="0"/>
          </a:p>
          <a:p>
            <a:pPr marL="171450" lvl="0" indent="-171450">
              <a:buFontTx/>
              <a:buChar char="-"/>
            </a:pPr>
            <a:r>
              <a:rPr lang="es-ES" sz="1100" baseline="0" dirty="0" smtClean="0"/>
              <a:t>VLAN Procesamiento o Negocio</a:t>
            </a:r>
          </a:p>
          <a:p>
            <a:pPr marL="628650" lvl="1" indent="-171450">
              <a:buFontTx/>
              <a:buChar char="-"/>
            </a:pPr>
            <a:r>
              <a:rPr lang="es-ES" sz="1100" baseline="0" dirty="0" smtClean="0"/>
              <a:t>Servidor de Aplicaciones con la lógica de negocio desplegados en ellos (Artefactos .</a:t>
            </a:r>
            <a:r>
              <a:rPr lang="es-ES" sz="1100" baseline="0" dirty="0" err="1" smtClean="0"/>
              <a:t>ear</a:t>
            </a:r>
            <a:r>
              <a:rPr lang="es-ES" sz="1100" baseline="0" dirty="0" smtClean="0"/>
              <a:t> en JEE)</a:t>
            </a:r>
          </a:p>
          <a:p>
            <a:pPr marL="628650" lvl="1" indent="-171450">
              <a:buFontTx/>
              <a:buChar char="-"/>
            </a:pPr>
            <a:r>
              <a:rPr lang="es-ES" sz="1100" baseline="0" dirty="0" err="1" smtClean="0"/>
              <a:t>Jboss</a:t>
            </a:r>
            <a:r>
              <a:rPr lang="es-ES" sz="1100" baseline="0" dirty="0" smtClean="0"/>
              <a:t> frente a </a:t>
            </a:r>
            <a:r>
              <a:rPr lang="es-ES" sz="1100" baseline="0" dirty="0" err="1" smtClean="0"/>
              <a:t>weblogic</a:t>
            </a:r>
            <a:r>
              <a:rPr lang="es-ES" sz="1100" baseline="0" dirty="0" smtClean="0"/>
              <a:t> o </a:t>
            </a:r>
            <a:r>
              <a:rPr lang="es-ES" sz="1100" baseline="0" dirty="0" err="1" smtClean="0"/>
              <a:t>weblogic</a:t>
            </a:r>
            <a:r>
              <a:rPr lang="es-ES" sz="1100" baseline="0" dirty="0" smtClean="0"/>
              <a:t> de IBM</a:t>
            </a:r>
          </a:p>
          <a:p>
            <a:pPr marL="171450" lvl="0" indent="-171450">
              <a:buFontTx/>
              <a:buChar char="-"/>
            </a:pPr>
            <a:r>
              <a:rPr lang="es-ES" sz="1100" baseline="0" dirty="0" smtClean="0"/>
              <a:t>VLAN de Datos</a:t>
            </a:r>
          </a:p>
          <a:p>
            <a:pPr marL="628650" lvl="1" indent="-171450">
              <a:buFontTx/>
              <a:buChar char="-"/>
            </a:pPr>
            <a:r>
              <a:rPr lang="es-ES" sz="1100" baseline="0" dirty="0" smtClean="0"/>
              <a:t>BBDD con el modelo de datos descrito en la pregunta anterior. </a:t>
            </a:r>
          </a:p>
          <a:p>
            <a:pPr marL="628650" lvl="1" indent="-171450">
              <a:buFontTx/>
              <a:buChar char="-"/>
            </a:pPr>
            <a:r>
              <a:rPr lang="es-ES" sz="1100" baseline="0" dirty="0" smtClean="0"/>
              <a:t>Oracle frente a </a:t>
            </a:r>
            <a:r>
              <a:rPr lang="es-ES" sz="1100" baseline="0" dirty="0" err="1" smtClean="0"/>
              <a:t>MySQL</a:t>
            </a:r>
            <a:r>
              <a:rPr lang="es-ES" sz="1100" baseline="0" dirty="0" smtClean="0"/>
              <a:t> u otros por Rendimiento</a:t>
            </a:r>
          </a:p>
          <a:p>
            <a:pPr marL="171450" lvl="0" indent="-171450">
              <a:buFontTx/>
              <a:buChar char="-"/>
            </a:pPr>
            <a:r>
              <a:rPr lang="es-ES" sz="1100" baseline="0" dirty="0" smtClean="0"/>
              <a:t>VLAN de Usuarios</a:t>
            </a:r>
          </a:p>
          <a:p>
            <a:pPr marL="628650" lvl="1" indent="-171450">
              <a:buFontTx/>
              <a:buChar char="-"/>
            </a:pPr>
            <a:r>
              <a:rPr lang="es-ES" sz="1100" baseline="0" dirty="0" smtClean="0"/>
              <a:t>Los funcionarios presenciales pueden acceder por aquí. </a:t>
            </a:r>
          </a:p>
          <a:p>
            <a:pPr marL="171450" lvl="0" indent="-171450">
              <a:buFontTx/>
              <a:buChar char="-"/>
            </a:pPr>
            <a:endParaRPr lang="es-ES" sz="1100" baseline="0" dirty="0" smtClean="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23</a:t>
            </a:fld>
            <a:endParaRPr lang="es-ES"/>
          </a:p>
        </p:txBody>
      </p:sp>
    </p:spTree>
    <p:extLst>
      <p:ext uri="{BB962C8B-B14F-4D97-AF65-F5344CB8AC3E}">
        <p14:creationId xmlns:p14="http://schemas.microsoft.com/office/powerpoint/2010/main" val="38395076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628650" lvl="1" indent="-171450">
              <a:buFontTx/>
              <a:buChar char="-"/>
            </a:pPr>
            <a:endParaRPr lang="es-ES" b="0" baseline="0" dirty="0" smtClean="0"/>
          </a:p>
          <a:p>
            <a:pPr marL="171450" indent="-171450">
              <a:buFontTx/>
              <a:buChar char="-"/>
            </a:pPr>
            <a:endParaRPr lang="es-ES" b="1"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24</a:t>
            </a:fld>
            <a:endParaRPr lang="es-ES"/>
          </a:p>
        </p:txBody>
      </p:sp>
    </p:spTree>
    <p:extLst>
      <p:ext uri="{BB962C8B-B14F-4D97-AF65-F5344CB8AC3E}">
        <p14:creationId xmlns:p14="http://schemas.microsoft.com/office/powerpoint/2010/main" val="911091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0000" lnSpcReduction="20000"/>
          </a:bodyPr>
          <a:lstStyle/>
          <a:p>
            <a:pPr marL="1543050" lvl="3" indent="-171450">
              <a:buFontTx/>
              <a:buChar char="-"/>
            </a:pPr>
            <a:endParaRPr lang="es-ES" baseline="0" dirty="0" smtClean="0"/>
          </a:p>
          <a:p>
            <a:pPr marL="0" lvl="0" indent="0">
              <a:buFontTx/>
              <a:buNone/>
            </a:pPr>
            <a:endParaRPr lang="es-ES"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25</a:t>
            </a:fld>
            <a:endParaRPr lang="es-ES"/>
          </a:p>
        </p:txBody>
      </p:sp>
    </p:spTree>
    <p:extLst>
      <p:ext uri="{BB962C8B-B14F-4D97-AF65-F5344CB8AC3E}">
        <p14:creationId xmlns:p14="http://schemas.microsoft.com/office/powerpoint/2010/main" val="5905278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0000" lnSpcReduction="20000"/>
          </a:bodyPr>
          <a:lstStyle/>
          <a:p>
            <a:pPr marL="1543050" lvl="3" indent="-171450">
              <a:buFontTx/>
              <a:buChar char="-"/>
            </a:pPr>
            <a:endParaRPr lang="es-ES" baseline="0" dirty="0" smtClean="0"/>
          </a:p>
          <a:p>
            <a:pPr marL="0" lvl="0" indent="0">
              <a:buFontTx/>
              <a:buNone/>
            </a:pPr>
            <a:endParaRPr lang="es-ES"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26</a:t>
            </a:fld>
            <a:endParaRPr lang="es-ES"/>
          </a:p>
        </p:txBody>
      </p:sp>
    </p:spTree>
    <p:extLst>
      <p:ext uri="{BB962C8B-B14F-4D97-AF65-F5344CB8AC3E}">
        <p14:creationId xmlns:p14="http://schemas.microsoft.com/office/powerpoint/2010/main" val="590527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0000" lnSpcReduction="20000"/>
          </a:bodyPr>
          <a:lstStyle/>
          <a:p>
            <a:pPr marL="1543050" lvl="3" indent="-171450">
              <a:buFontTx/>
              <a:buChar char="-"/>
            </a:pPr>
            <a:endParaRPr lang="es-ES" baseline="0" dirty="0" smtClean="0"/>
          </a:p>
          <a:p>
            <a:pPr marL="0" lvl="0" indent="0">
              <a:buFontTx/>
              <a:buNone/>
            </a:pPr>
            <a:endParaRPr lang="es-ES"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27</a:t>
            </a:fld>
            <a:endParaRPr lang="es-ES"/>
          </a:p>
        </p:txBody>
      </p:sp>
    </p:spTree>
    <p:extLst>
      <p:ext uri="{BB962C8B-B14F-4D97-AF65-F5344CB8AC3E}">
        <p14:creationId xmlns:p14="http://schemas.microsoft.com/office/powerpoint/2010/main" val="5905278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0000" lnSpcReduction="20000"/>
          </a:bodyPr>
          <a:lstStyle/>
          <a:p>
            <a:pPr marL="1543050" lvl="3" indent="-171450">
              <a:buFontTx/>
              <a:buChar char="-"/>
            </a:pPr>
            <a:endParaRPr lang="es-ES" baseline="0" dirty="0" smtClean="0"/>
          </a:p>
          <a:p>
            <a:pPr marL="0" lvl="0" indent="0">
              <a:buFontTx/>
              <a:buNone/>
            </a:pPr>
            <a:endParaRPr lang="es-ES"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28</a:t>
            </a:fld>
            <a:endParaRPr lang="es-ES"/>
          </a:p>
        </p:txBody>
      </p:sp>
    </p:spTree>
    <p:extLst>
      <p:ext uri="{BB962C8B-B14F-4D97-AF65-F5344CB8AC3E}">
        <p14:creationId xmlns:p14="http://schemas.microsoft.com/office/powerpoint/2010/main" val="5905278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0000" lnSpcReduction="20000"/>
          </a:bodyPr>
          <a:lstStyle/>
          <a:p>
            <a:pPr marL="1543050" lvl="3" indent="-171450">
              <a:buFontTx/>
              <a:buChar char="-"/>
            </a:pPr>
            <a:endParaRPr lang="es-ES" baseline="0" dirty="0" smtClean="0"/>
          </a:p>
          <a:p>
            <a:pPr marL="0" lvl="0" indent="0">
              <a:buFontTx/>
              <a:buNone/>
            </a:pPr>
            <a:endParaRPr lang="es-ES"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29</a:t>
            </a:fld>
            <a:endParaRPr lang="es-ES"/>
          </a:p>
        </p:txBody>
      </p:sp>
    </p:spTree>
    <p:extLst>
      <p:ext uri="{BB962C8B-B14F-4D97-AF65-F5344CB8AC3E}">
        <p14:creationId xmlns:p14="http://schemas.microsoft.com/office/powerpoint/2010/main" val="5905278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0000" lnSpcReduction="20000"/>
          </a:bodyPr>
          <a:lstStyle/>
          <a:p>
            <a:pPr marL="1543050" lvl="3" indent="-171450">
              <a:buFontTx/>
              <a:buChar char="-"/>
            </a:pPr>
            <a:endParaRPr lang="es-ES" baseline="0" dirty="0" smtClean="0"/>
          </a:p>
          <a:p>
            <a:pPr marL="0" lvl="0" indent="0">
              <a:buFontTx/>
              <a:buNone/>
            </a:pPr>
            <a:endParaRPr lang="es-ES"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30</a:t>
            </a:fld>
            <a:endParaRPr lang="es-ES"/>
          </a:p>
        </p:txBody>
      </p:sp>
    </p:spTree>
    <p:extLst>
      <p:ext uri="{BB962C8B-B14F-4D97-AF65-F5344CB8AC3E}">
        <p14:creationId xmlns:p14="http://schemas.microsoft.com/office/powerpoint/2010/main" val="590527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0000" lnSpcReduction="20000"/>
          </a:bodyPr>
          <a:lstStyle/>
          <a:p>
            <a:pPr marL="0" lvl="0" indent="0">
              <a:buFontTx/>
              <a:buNone/>
            </a:pPr>
            <a:endParaRPr lang="es-ES"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9</a:t>
            </a:fld>
            <a:endParaRPr lang="es-ES"/>
          </a:p>
        </p:txBody>
      </p:sp>
    </p:spTree>
    <p:extLst>
      <p:ext uri="{BB962C8B-B14F-4D97-AF65-F5344CB8AC3E}">
        <p14:creationId xmlns:p14="http://schemas.microsoft.com/office/powerpoint/2010/main" val="5905278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0000" lnSpcReduction="20000"/>
          </a:bodyPr>
          <a:lstStyle/>
          <a:p>
            <a:pPr marL="1543050" lvl="3" indent="-171450">
              <a:buFontTx/>
              <a:buChar char="-"/>
            </a:pPr>
            <a:endParaRPr lang="es-ES" baseline="0" dirty="0" smtClean="0"/>
          </a:p>
          <a:p>
            <a:pPr marL="0" lvl="0" indent="0">
              <a:buFontTx/>
              <a:buNone/>
            </a:pPr>
            <a:endParaRPr lang="es-ES"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31</a:t>
            </a:fld>
            <a:endParaRPr lang="es-ES"/>
          </a:p>
        </p:txBody>
      </p:sp>
    </p:spTree>
    <p:extLst>
      <p:ext uri="{BB962C8B-B14F-4D97-AF65-F5344CB8AC3E}">
        <p14:creationId xmlns:p14="http://schemas.microsoft.com/office/powerpoint/2010/main" val="5905278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0000" lnSpcReduction="20000"/>
          </a:bodyPr>
          <a:lstStyle/>
          <a:p>
            <a:pPr marL="1543050" lvl="3" indent="-171450">
              <a:buFontTx/>
              <a:buChar char="-"/>
            </a:pPr>
            <a:endParaRPr lang="es-ES" baseline="0" dirty="0" smtClean="0"/>
          </a:p>
          <a:p>
            <a:pPr marL="0" lvl="0" indent="0">
              <a:buFontTx/>
              <a:buNone/>
            </a:pPr>
            <a:endParaRPr lang="es-ES"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32</a:t>
            </a:fld>
            <a:endParaRPr lang="es-ES"/>
          </a:p>
        </p:txBody>
      </p:sp>
    </p:spTree>
    <p:extLst>
      <p:ext uri="{BB962C8B-B14F-4D97-AF65-F5344CB8AC3E}">
        <p14:creationId xmlns:p14="http://schemas.microsoft.com/office/powerpoint/2010/main" val="5905278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0000" lnSpcReduction="20000"/>
          </a:bodyPr>
          <a:lstStyle/>
          <a:p>
            <a:pPr marL="1543050" lvl="3" indent="-171450">
              <a:buFontTx/>
              <a:buChar char="-"/>
            </a:pPr>
            <a:endParaRPr lang="es-ES" baseline="0" dirty="0" smtClean="0"/>
          </a:p>
          <a:p>
            <a:pPr marL="0" lvl="0" indent="0">
              <a:buFontTx/>
              <a:buNone/>
            </a:pPr>
            <a:endParaRPr lang="es-ES"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33</a:t>
            </a:fld>
            <a:endParaRPr lang="es-ES"/>
          </a:p>
        </p:txBody>
      </p:sp>
    </p:spTree>
    <p:extLst>
      <p:ext uri="{BB962C8B-B14F-4D97-AF65-F5344CB8AC3E}">
        <p14:creationId xmlns:p14="http://schemas.microsoft.com/office/powerpoint/2010/main" val="5905278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171450" lvl="0" indent="-171450">
              <a:buFontTx/>
              <a:buChar char="-"/>
            </a:pPr>
            <a:r>
              <a:rPr lang="es-ES" sz="1100" b="1" i="0" u="none" strike="noStrike" kern="1200" baseline="0" dirty="0" smtClean="0">
                <a:solidFill>
                  <a:schemeClr val="tx1"/>
                </a:solidFill>
                <a:latin typeface="+mn-lt"/>
                <a:ea typeface="+mn-ea"/>
                <a:cs typeface="+mn-cs"/>
              </a:rPr>
              <a:t>Consideraciones personales</a:t>
            </a:r>
          </a:p>
          <a:p>
            <a:pPr marL="171450" lvl="0" indent="-171450">
              <a:buFontTx/>
              <a:buChar char="-"/>
            </a:pPr>
            <a:endParaRPr lang="es-ES" sz="1100" b="1" i="0" u="none" strike="noStrike" kern="1200" baseline="0" dirty="0" smtClean="0">
              <a:solidFill>
                <a:schemeClr val="tx1"/>
              </a:solidFill>
              <a:latin typeface="+mn-lt"/>
              <a:ea typeface="+mn-ea"/>
              <a:cs typeface="+mn-cs"/>
            </a:endParaRPr>
          </a:p>
          <a:p>
            <a:pPr marL="628650" lvl="1" indent="-171450">
              <a:buFontTx/>
              <a:buChar char="-"/>
            </a:pPr>
            <a:r>
              <a:rPr lang="es-ES" sz="1100" b="1" i="0" u="none" strike="noStrike" kern="1200" baseline="0" dirty="0" smtClean="0">
                <a:solidFill>
                  <a:schemeClr val="tx1"/>
                </a:solidFill>
                <a:latin typeface="+mn-lt"/>
                <a:ea typeface="+mn-ea"/>
                <a:cs typeface="+mn-cs"/>
              </a:rPr>
              <a:t>¿Cómo aportar valor?</a:t>
            </a:r>
          </a:p>
          <a:p>
            <a:pPr marL="628650" lvl="1" indent="-171450">
              <a:buFontTx/>
              <a:buChar char="-"/>
            </a:pPr>
            <a:r>
              <a:rPr lang="es-ES" sz="1100" b="0" i="0" u="none" strike="noStrike" kern="1200" baseline="0" dirty="0" smtClean="0">
                <a:solidFill>
                  <a:schemeClr val="tx1"/>
                </a:solidFill>
                <a:latin typeface="+mn-lt"/>
                <a:ea typeface="+mn-ea"/>
                <a:cs typeface="+mn-cs"/>
              </a:rPr>
              <a:t>Particularizar</a:t>
            </a:r>
          </a:p>
          <a:p>
            <a:pPr marL="1085850" lvl="2" indent="-171450">
              <a:buFontTx/>
              <a:buChar char="-"/>
            </a:pPr>
            <a:r>
              <a:rPr lang="es-ES" sz="1100" b="0" i="0" u="none" strike="noStrike" kern="1200" baseline="0" dirty="0" smtClean="0">
                <a:solidFill>
                  <a:schemeClr val="tx1"/>
                </a:solidFill>
                <a:latin typeface="+mn-lt"/>
                <a:ea typeface="+mn-ea"/>
                <a:cs typeface="+mn-cs"/>
              </a:rPr>
              <a:t>¿Cómo? Asignando el Personal a los Módulos descritos en la Arquitectura Lógica</a:t>
            </a:r>
          </a:p>
          <a:p>
            <a:pPr marL="628650" lvl="1" indent="-171450">
              <a:buFontTx/>
              <a:buChar char="-"/>
            </a:pPr>
            <a:r>
              <a:rPr lang="es-ES" sz="1100" b="0" i="0" u="none" strike="noStrike" kern="1200" baseline="0" dirty="0" smtClean="0">
                <a:solidFill>
                  <a:schemeClr val="tx1"/>
                </a:solidFill>
                <a:latin typeface="+mn-lt"/>
                <a:ea typeface="+mn-ea"/>
                <a:cs typeface="+mn-cs"/>
              </a:rPr>
              <a:t>Diferenciarse </a:t>
            </a:r>
          </a:p>
          <a:p>
            <a:pPr marL="1085850" lvl="2" indent="-171450">
              <a:buFontTx/>
              <a:buChar char="-"/>
            </a:pPr>
            <a:r>
              <a:rPr lang="es-ES" sz="1100" b="0" i="0" u="none" strike="noStrike" kern="1200" baseline="0" dirty="0" smtClean="0">
                <a:solidFill>
                  <a:schemeClr val="tx1"/>
                </a:solidFill>
                <a:latin typeface="+mn-lt"/>
                <a:ea typeface="+mn-ea"/>
                <a:cs typeface="+mn-cs"/>
              </a:rPr>
              <a:t>¿Cómo?</a:t>
            </a:r>
          </a:p>
          <a:p>
            <a:pPr marL="1085850" lvl="2" indent="-171450">
              <a:buFontTx/>
              <a:buChar char="-"/>
            </a:pPr>
            <a:r>
              <a:rPr lang="es-ES" sz="1100" b="0" i="0" u="none" strike="noStrike" kern="1200" baseline="0" dirty="0" smtClean="0">
                <a:solidFill>
                  <a:schemeClr val="tx1"/>
                </a:solidFill>
                <a:latin typeface="+mn-lt"/>
                <a:ea typeface="+mn-ea"/>
                <a:cs typeface="+mn-cs"/>
              </a:rPr>
              <a:t>Muy personal, en mi caso combinar roles tradicionales con roles de </a:t>
            </a:r>
            <a:r>
              <a:rPr lang="es-ES" sz="1100" b="0" i="0" u="none" strike="noStrike" kern="1200" baseline="0" dirty="0" err="1" smtClean="0">
                <a:solidFill>
                  <a:schemeClr val="tx1"/>
                </a:solidFill>
                <a:latin typeface="+mn-lt"/>
                <a:ea typeface="+mn-ea"/>
                <a:cs typeface="+mn-cs"/>
              </a:rPr>
              <a:t>Scrum</a:t>
            </a:r>
            <a:endParaRPr lang="es-ES" sz="1100" b="1" i="0" u="none" strike="noStrike" kern="1200" baseline="0" dirty="0" smtClean="0">
              <a:solidFill>
                <a:schemeClr val="tx1"/>
              </a:solidFill>
              <a:latin typeface="+mn-lt"/>
              <a:ea typeface="+mn-ea"/>
              <a:cs typeface="+mn-cs"/>
            </a:endParaRPr>
          </a:p>
          <a:p>
            <a:pPr marL="628650" lvl="1" indent="-171450">
              <a:buFontTx/>
              <a:buChar char="-"/>
            </a:pPr>
            <a:r>
              <a:rPr lang="es-ES" sz="1100" b="0" i="0" u="none" strike="noStrike" kern="1200" baseline="0" dirty="0" smtClean="0">
                <a:solidFill>
                  <a:schemeClr val="tx1"/>
                </a:solidFill>
                <a:latin typeface="+mn-lt"/>
                <a:ea typeface="+mn-ea"/>
                <a:cs typeface="+mn-cs"/>
              </a:rPr>
              <a:t>No complicarse la vida, este apartado no aporta valor. </a:t>
            </a:r>
          </a:p>
          <a:p>
            <a:pPr marL="628650" lvl="1" indent="-171450">
              <a:buFontTx/>
              <a:buChar char="-"/>
            </a:pPr>
            <a:r>
              <a:rPr lang="es-ES" sz="1100" b="0" i="0" u="none" strike="noStrike" kern="1200" baseline="0" dirty="0" smtClean="0">
                <a:solidFill>
                  <a:schemeClr val="tx1"/>
                </a:solidFill>
                <a:latin typeface="+mn-lt"/>
                <a:ea typeface="+mn-ea"/>
                <a:cs typeface="+mn-cs"/>
              </a:rPr>
              <a:t>Grupo mixto, JP interno el resto externos. </a:t>
            </a:r>
          </a:p>
          <a:p>
            <a:pPr marL="628650" lvl="1" indent="-171450">
              <a:buFontTx/>
              <a:buChar char="-"/>
            </a:pPr>
            <a:r>
              <a:rPr lang="es-ES" sz="1100" b="0" i="0" u="none" strike="noStrike" kern="1200" baseline="0" dirty="0" smtClean="0">
                <a:solidFill>
                  <a:schemeClr val="tx1"/>
                </a:solidFill>
                <a:latin typeface="+mn-lt"/>
                <a:ea typeface="+mn-ea"/>
                <a:cs typeface="+mn-cs"/>
              </a:rPr>
              <a:t>Varios equipos, 2 o 3, liderados por un Analista y con 2 o 3 programadores. </a:t>
            </a:r>
          </a:p>
          <a:p>
            <a:pPr marL="171450" lvl="0" indent="-171450">
              <a:buFontTx/>
              <a:buChar char="-"/>
            </a:pPr>
            <a:r>
              <a:rPr lang="es-ES" sz="1100" b="1" i="0" u="none" strike="noStrike" kern="1200" baseline="0" dirty="0" smtClean="0">
                <a:solidFill>
                  <a:schemeClr val="tx1"/>
                </a:solidFill>
                <a:latin typeface="+mn-lt"/>
                <a:ea typeface="+mn-ea"/>
                <a:cs typeface="+mn-cs"/>
              </a:rPr>
              <a:t>Solución </a:t>
            </a:r>
          </a:p>
          <a:p>
            <a:pPr marL="628650" lvl="1" indent="-171450">
              <a:buFontTx/>
              <a:buChar char="-"/>
            </a:pPr>
            <a:r>
              <a:rPr lang="es-ES" sz="1100" b="0" i="0" u="none" strike="noStrike" kern="1200" baseline="0" dirty="0" smtClean="0">
                <a:solidFill>
                  <a:schemeClr val="tx1"/>
                </a:solidFill>
                <a:latin typeface="+mn-lt"/>
                <a:ea typeface="+mn-ea"/>
                <a:cs typeface="+mn-cs"/>
              </a:rPr>
              <a:t>El sistema se realizará con un equipo mixto con personal interno y externo. Exactamente, un Jefe de proyecto interno para retener el conocimiento y tener el control desde el ministerio. Un jefe de proyecto externo y dos equipos formados por un analista-programador y tres programadores cada uno, también externos. </a:t>
            </a:r>
          </a:p>
          <a:p>
            <a:endParaRPr lang="es-ES" sz="1200" b="0" i="0" u="sng" strike="noStrike" kern="1200" baseline="0" dirty="0" smtClean="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34</a:t>
            </a:fld>
            <a:endParaRPr lang="es-ES"/>
          </a:p>
        </p:txBody>
      </p:sp>
    </p:spTree>
    <p:extLst>
      <p:ext uri="{BB962C8B-B14F-4D97-AF65-F5344CB8AC3E}">
        <p14:creationId xmlns:p14="http://schemas.microsoft.com/office/powerpoint/2010/main" val="2441997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ES" dirty="0" smtClean="0"/>
              <a:t>En</a:t>
            </a:r>
            <a:r>
              <a:rPr lang="es-ES" baseline="0" dirty="0" smtClean="0"/>
              <a:t> la parte superior </a:t>
            </a:r>
            <a:r>
              <a:rPr lang="es-ES" baseline="0" dirty="0" err="1" smtClean="0"/>
              <a:t>izq</a:t>
            </a:r>
            <a:r>
              <a:rPr lang="es-ES" baseline="0" dirty="0" smtClean="0"/>
              <a:t> vemos los roles identificados por la metodología </a:t>
            </a:r>
            <a:r>
              <a:rPr lang="es-ES" baseline="0" dirty="0" err="1" smtClean="0"/>
              <a:t>Scrum</a:t>
            </a:r>
            <a:r>
              <a:rPr lang="es-ES" baseline="0" dirty="0" smtClean="0"/>
              <a:t>: </a:t>
            </a:r>
          </a:p>
          <a:p>
            <a:r>
              <a:rPr lang="es-ES" baseline="0" dirty="0" smtClean="0"/>
              <a:t>	- </a:t>
            </a:r>
            <a:r>
              <a:rPr lang="es-ES" baseline="0" dirty="0" err="1" smtClean="0"/>
              <a:t>Scrum</a:t>
            </a:r>
            <a:r>
              <a:rPr lang="es-ES" baseline="0" dirty="0" smtClean="0"/>
              <a:t> master</a:t>
            </a:r>
          </a:p>
          <a:p>
            <a:r>
              <a:rPr lang="es-ES" baseline="0" dirty="0" smtClean="0"/>
              <a:t>	- </a:t>
            </a:r>
            <a:r>
              <a:rPr lang="es-ES" baseline="0" dirty="0" err="1" smtClean="0"/>
              <a:t>Product</a:t>
            </a:r>
            <a:r>
              <a:rPr lang="es-ES" baseline="0" dirty="0" smtClean="0"/>
              <a:t> </a:t>
            </a:r>
            <a:r>
              <a:rPr lang="es-ES" baseline="0" dirty="0" err="1" smtClean="0"/>
              <a:t>owner</a:t>
            </a:r>
            <a:endParaRPr lang="es-ES" baseline="0" dirty="0" smtClean="0"/>
          </a:p>
          <a:p>
            <a:r>
              <a:rPr lang="es-ES" baseline="0" dirty="0" smtClean="0"/>
              <a:t>	- </a:t>
            </a:r>
            <a:r>
              <a:rPr lang="es-ES" baseline="0" dirty="0" err="1" smtClean="0"/>
              <a:t>Team</a:t>
            </a:r>
            <a:endParaRPr lang="es-ES" baseline="0" dirty="0" smtClean="0"/>
          </a:p>
          <a:p>
            <a:r>
              <a:rPr lang="es-ES" baseline="0" dirty="0" smtClean="0"/>
              <a:t>	- Cliente o </a:t>
            </a:r>
            <a:r>
              <a:rPr lang="es-ES" baseline="0" dirty="0" err="1" smtClean="0"/>
              <a:t>Stakeholder</a:t>
            </a:r>
            <a:endParaRPr lang="es-ES" baseline="0" dirty="0" smtClean="0"/>
          </a:p>
          <a:p>
            <a:pPr marL="171450" indent="-171450">
              <a:buFontTx/>
              <a:buChar char="-"/>
            </a:pPr>
            <a:r>
              <a:rPr lang="es-ES" baseline="0" dirty="0" smtClean="0"/>
              <a:t>Un equipo tradicional puede estar formado por un JP interno, un JP externo y dos equipos formados por un AP y 3 Programadores. </a:t>
            </a:r>
          </a:p>
          <a:p>
            <a:pPr marL="171450" indent="-171450">
              <a:buFontTx/>
              <a:buChar char="-"/>
            </a:pPr>
            <a:r>
              <a:rPr lang="es-ES" baseline="0" dirty="0" smtClean="0"/>
              <a:t>El JP interno puede ser el PO, el Analista puede realizar las funciones de SM y los programadores serían el </a:t>
            </a:r>
            <a:r>
              <a:rPr lang="es-ES" baseline="0" dirty="0" err="1" smtClean="0"/>
              <a:t>Team</a:t>
            </a:r>
            <a:r>
              <a:rPr lang="es-ES" baseline="0" dirty="0" smtClean="0"/>
              <a:t>. </a:t>
            </a:r>
          </a:p>
          <a:p>
            <a:pPr marL="171450" indent="-171450">
              <a:buFontTx/>
              <a:buChar char="-"/>
            </a:pPr>
            <a:r>
              <a:rPr lang="es-ES" baseline="0" dirty="0" smtClean="0"/>
              <a:t>El cliente sería el Subdirector general u otros actores interesados en el éxito del proyecto. </a:t>
            </a:r>
          </a:p>
          <a:p>
            <a:pPr marL="171450" indent="-171450">
              <a:buFontTx/>
              <a:buChar char="-"/>
            </a:pPr>
            <a:r>
              <a:rPr lang="es-ES" baseline="0" dirty="0" smtClean="0"/>
              <a:t>Al explicar el equipo se indica los módulos encargados a cada uno de ellos: </a:t>
            </a:r>
          </a:p>
          <a:p>
            <a:pPr marL="628650" lvl="1" indent="-171450">
              <a:buFontTx/>
              <a:buChar char="-"/>
            </a:pPr>
            <a:r>
              <a:rPr lang="es-ES" sz="1200" b="0" i="0" u="none" strike="noStrike" kern="1200" baseline="0" dirty="0" smtClean="0">
                <a:solidFill>
                  <a:schemeClr val="tx1"/>
                </a:solidFill>
                <a:latin typeface="+mn-lt"/>
                <a:ea typeface="+mn-ea"/>
                <a:cs typeface="+mn-cs"/>
              </a:rPr>
              <a:t>Uno encargado del módulo de gestión de perfiles y evaluación de la información procedentes de la plataforma de intermediación. </a:t>
            </a:r>
          </a:p>
          <a:p>
            <a:pPr marL="628650" lvl="1" indent="-171450">
              <a:buFontTx/>
              <a:buChar char="-"/>
            </a:pPr>
            <a:r>
              <a:rPr lang="es-ES" sz="1200" b="0" i="0" u="none" strike="noStrike" kern="1200" baseline="0" dirty="0" smtClean="0">
                <a:solidFill>
                  <a:schemeClr val="tx1"/>
                </a:solidFill>
                <a:latin typeface="+mn-lt"/>
                <a:ea typeface="+mn-ea"/>
                <a:cs typeface="+mn-cs"/>
              </a:rPr>
              <a:t>El otro equipo encargado del módulo de gestión de actuaciones válidas y del módulo de seguimiento e informes. </a:t>
            </a:r>
          </a:p>
          <a:p>
            <a:pPr marL="171450" indent="-171450">
              <a:buFontTx/>
              <a:buChar char="-"/>
            </a:pPr>
            <a:endParaRPr lang="es-ES" baseline="0" dirty="0" smtClean="0"/>
          </a:p>
          <a:p>
            <a:pPr marL="171450" indent="-171450">
              <a:buFontTx/>
              <a:buChar char="-"/>
            </a:pPr>
            <a:endParaRPr lang="es-ES"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35</a:t>
            </a:fld>
            <a:endParaRPr lang="es-ES"/>
          </a:p>
        </p:txBody>
      </p:sp>
    </p:spTree>
    <p:extLst>
      <p:ext uri="{BB962C8B-B14F-4D97-AF65-F5344CB8AC3E}">
        <p14:creationId xmlns:p14="http://schemas.microsoft.com/office/powerpoint/2010/main" val="28600038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a:lnSpc>
                <a:spcPct val="150000"/>
              </a:lnSpc>
            </a:pPr>
            <a:r>
              <a:rPr lang="es-ES" sz="3200" dirty="0" smtClean="0"/>
              <a:t>Plazo no superior a 8-10 meses. </a:t>
            </a:r>
          </a:p>
          <a:p>
            <a:pPr>
              <a:lnSpc>
                <a:spcPct val="150000"/>
              </a:lnSpc>
            </a:pPr>
            <a:r>
              <a:rPr lang="es-ES" sz="3200" dirty="0" smtClean="0"/>
              <a:t>Indicar el personal implicado en cada fase.</a:t>
            </a:r>
          </a:p>
          <a:p>
            <a:pPr>
              <a:lnSpc>
                <a:spcPct val="150000"/>
              </a:lnSpc>
            </a:pPr>
            <a:r>
              <a:rPr lang="es-ES" sz="3200" dirty="0" smtClean="0"/>
              <a:t>¿Cómo aportar valor?</a:t>
            </a:r>
          </a:p>
          <a:p>
            <a:pPr lvl="1">
              <a:lnSpc>
                <a:spcPct val="150000"/>
              </a:lnSpc>
            </a:pPr>
            <a:r>
              <a:rPr lang="es-ES" sz="3000" dirty="0" smtClean="0"/>
              <a:t>Particularizar: Intentar que todas las tareas hagan referencia al enunciado. </a:t>
            </a:r>
          </a:p>
          <a:p>
            <a:pPr lvl="1">
              <a:lnSpc>
                <a:spcPct val="150000"/>
              </a:lnSpc>
            </a:pPr>
            <a:r>
              <a:rPr lang="es-ES" sz="3000" dirty="0" smtClean="0"/>
              <a:t>Coherencia: Las capas y/o módulos de la arquitectura lógica deben aparecer, así como otras consideraciones mencionadas en el ejercicio (Estudio en el CTT p.ej.)</a:t>
            </a:r>
          </a:p>
          <a:p>
            <a:pPr lvl="1">
              <a:lnSpc>
                <a:spcPct val="150000"/>
              </a:lnSpc>
            </a:pPr>
            <a:r>
              <a:rPr lang="es-ES" sz="3000" dirty="0" smtClean="0"/>
              <a:t>Diferenciarse: Muy personal, si se aplica SCRUM, indicar dónde se aplica y los </a:t>
            </a:r>
            <a:r>
              <a:rPr lang="es-ES" sz="3000" dirty="0" err="1" smtClean="0"/>
              <a:t>Sprints</a:t>
            </a:r>
            <a:r>
              <a:rPr lang="es-ES" sz="3000" dirty="0" smtClean="0"/>
              <a:t>. </a:t>
            </a:r>
          </a:p>
          <a:p>
            <a:endParaRPr lang="es-ES"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36</a:t>
            </a:fld>
            <a:endParaRPr lang="es-ES"/>
          </a:p>
        </p:txBody>
      </p:sp>
    </p:spTree>
    <p:extLst>
      <p:ext uri="{BB962C8B-B14F-4D97-AF65-F5344CB8AC3E}">
        <p14:creationId xmlns:p14="http://schemas.microsoft.com/office/powerpoint/2010/main" val="14339311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171450" indent="-171450">
              <a:buFontTx/>
              <a:buChar char="-"/>
            </a:pPr>
            <a:r>
              <a:rPr lang="es-ES" sz="1100" b="0" i="0" u="none" strike="noStrike" kern="1200" baseline="0" dirty="0" smtClean="0">
                <a:solidFill>
                  <a:schemeClr val="tx1"/>
                </a:solidFill>
                <a:latin typeface="+mn-lt"/>
                <a:ea typeface="+mn-ea"/>
                <a:cs typeface="+mn-cs"/>
              </a:rPr>
              <a:t>EVS</a:t>
            </a:r>
          </a:p>
          <a:p>
            <a:pPr marL="628650" lvl="1" indent="-171450">
              <a:buFontTx/>
              <a:buChar char="-"/>
            </a:pPr>
            <a:r>
              <a:rPr lang="es-ES" sz="1100" b="0" i="0" u="none" strike="noStrike" kern="1200" baseline="0" dirty="0" smtClean="0">
                <a:solidFill>
                  <a:schemeClr val="tx1"/>
                </a:solidFill>
                <a:latin typeface="+mn-lt"/>
                <a:ea typeface="+mn-ea"/>
                <a:cs typeface="+mn-cs"/>
              </a:rPr>
              <a:t>Contratación centralizada en 2 o 3 meses. </a:t>
            </a:r>
          </a:p>
          <a:p>
            <a:pPr marL="628650" lvl="1" indent="-171450">
              <a:buFontTx/>
              <a:buChar char="-"/>
            </a:pPr>
            <a:r>
              <a:rPr lang="es-ES" sz="1100" b="0" i="0" u="none" strike="noStrike" kern="1200" baseline="0" dirty="0" smtClean="0">
                <a:solidFill>
                  <a:schemeClr val="tx1"/>
                </a:solidFill>
                <a:latin typeface="+mn-lt"/>
                <a:ea typeface="+mn-ea"/>
                <a:cs typeface="+mn-cs"/>
              </a:rPr>
              <a:t>Estudio en el CTT</a:t>
            </a:r>
          </a:p>
          <a:p>
            <a:pPr marL="628650" lvl="1" indent="-171450">
              <a:buFontTx/>
              <a:buChar char="-"/>
            </a:pPr>
            <a:r>
              <a:rPr lang="es-ES" sz="1100" b="0" i="0" u="none" strike="noStrike" kern="1200" baseline="0" dirty="0" smtClean="0">
                <a:solidFill>
                  <a:schemeClr val="tx1"/>
                </a:solidFill>
                <a:latin typeface="+mn-lt"/>
                <a:ea typeface="+mn-ea"/>
                <a:cs typeface="+mn-cs"/>
              </a:rPr>
              <a:t>JP Interno</a:t>
            </a:r>
          </a:p>
          <a:p>
            <a:pPr marL="171450" lvl="0" indent="-171450">
              <a:buFontTx/>
              <a:buChar char="-"/>
            </a:pPr>
            <a:r>
              <a:rPr lang="es-ES" sz="1100" b="0" i="0" u="none" strike="noStrike" kern="1200" baseline="0" dirty="0" smtClean="0">
                <a:solidFill>
                  <a:schemeClr val="tx1"/>
                </a:solidFill>
                <a:latin typeface="+mn-lt"/>
                <a:ea typeface="+mn-ea"/>
                <a:cs typeface="+mn-cs"/>
              </a:rPr>
              <a:t>ASI</a:t>
            </a:r>
          </a:p>
          <a:p>
            <a:pPr marL="628650" lvl="1" indent="-171450">
              <a:buFontTx/>
              <a:buChar char="-"/>
            </a:pPr>
            <a:r>
              <a:rPr lang="es-ES" sz="1100" b="0" i="0" u="none" strike="noStrike" kern="1200" baseline="0" dirty="0" smtClean="0">
                <a:solidFill>
                  <a:schemeClr val="tx1"/>
                </a:solidFill>
                <a:latin typeface="+mn-lt"/>
                <a:ea typeface="+mn-ea"/>
                <a:cs typeface="+mn-cs"/>
              </a:rPr>
              <a:t>2 Meses</a:t>
            </a:r>
          </a:p>
          <a:p>
            <a:pPr marL="628650" lvl="1" indent="-171450">
              <a:buFontTx/>
              <a:buChar char="-"/>
            </a:pPr>
            <a:r>
              <a:rPr lang="es-ES" sz="1100" b="0" i="0" u="none" strike="noStrike" kern="1200" baseline="0" dirty="0" err="1" smtClean="0">
                <a:solidFill>
                  <a:schemeClr val="tx1"/>
                </a:solidFill>
                <a:latin typeface="+mn-lt"/>
                <a:ea typeface="+mn-ea"/>
                <a:cs typeface="+mn-cs"/>
              </a:rPr>
              <a:t>Jp</a:t>
            </a:r>
            <a:r>
              <a:rPr lang="es-ES" sz="1100" b="0" i="0" u="none" strike="noStrike" kern="1200" baseline="0" dirty="0" smtClean="0">
                <a:solidFill>
                  <a:schemeClr val="tx1"/>
                </a:solidFill>
                <a:latin typeface="+mn-lt"/>
                <a:ea typeface="+mn-ea"/>
                <a:cs typeface="+mn-cs"/>
              </a:rPr>
              <a:t> Externo y Analistas</a:t>
            </a:r>
          </a:p>
          <a:p>
            <a:pPr marL="628650" lvl="1" indent="-171450">
              <a:buFontTx/>
              <a:buChar char="-"/>
            </a:pPr>
            <a:r>
              <a:rPr lang="es-ES" sz="1100" b="0" i="0" u="none" strike="noStrike" kern="1200" baseline="0" dirty="0" smtClean="0">
                <a:solidFill>
                  <a:schemeClr val="tx1"/>
                </a:solidFill>
                <a:latin typeface="+mn-lt"/>
                <a:ea typeface="+mn-ea"/>
                <a:cs typeface="+mn-cs"/>
              </a:rPr>
              <a:t>Tareas que aparezcan en el enunciado, por ejemplo Perfiles, Actuaciones Válidas, Comunicación con PID, </a:t>
            </a:r>
            <a:r>
              <a:rPr lang="es-ES" sz="1100" b="0" i="0" u="none" strike="noStrike" kern="1200" baseline="0" dirty="0" err="1" smtClean="0">
                <a:solidFill>
                  <a:schemeClr val="tx1"/>
                </a:solidFill>
                <a:latin typeface="+mn-lt"/>
                <a:ea typeface="+mn-ea"/>
                <a:cs typeface="+mn-cs"/>
              </a:rPr>
              <a:t>etc</a:t>
            </a:r>
            <a:endParaRPr lang="es-ES" sz="1100" b="0" i="0" u="none" strike="noStrike" kern="1200" baseline="0" dirty="0" smtClean="0">
              <a:solidFill>
                <a:schemeClr val="tx1"/>
              </a:solidFill>
              <a:latin typeface="+mn-lt"/>
              <a:ea typeface="+mn-ea"/>
              <a:cs typeface="+mn-cs"/>
            </a:endParaRPr>
          </a:p>
          <a:p>
            <a:pPr marL="171450" lvl="0" indent="-171450">
              <a:buFontTx/>
              <a:buChar char="-"/>
            </a:pPr>
            <a:r>
              <a:rPr lang="es-ES" sz="1100" b="0" i="0" u="none" strike="noStrike" kern="1200" baseline="0" dirty="0" smtClean="0">
                <a:solidFill>
                  <a:schemeClr val="tx1"/>
                </a:solidFill>
                <a:latin typeface="+mn-lt"/>
                <a:ea typeface="+mn-ea"/>
                <a:cs typeface="+mn-cs"/>
              </a:rPr>
              <a:t>DSI</a:t>
            </a:r>
          </a:p>
          <a:p>
            <a:pPr marL="628650" lvl="1" indent="-171450">
              <a:buFontTx/>
              <a:buChar char="-"/>
            </a:pPr>
            <a:r>
              <a:rPr lang="es-ES" sz="1100" b="0" i="0" u="none" strike="noStrike" kern="1200" baseline="0" dirty="0" smtClean="0">
                <a:solidFill>
                  <a:schemeClr val="tx1"/>
                </a:solidFill>
                <a:latin typeface="+mn-lt"/>
                <a:ea typeface="+mn-ea"/>
                <a:cs typeface="+mn-cs"/>
              </a:rPr>
              <a:t>1 Mes</a:t>
            </a:r>
          </a:p>
          <a:p>
            <a:pPr marL="628650" lvl="1" indent="-171450">
              <a:buFontTx/>
              <a:buChar char="-"/>
            </a:pPr>
            <a:r>
              <a:rPr lang="es-ES" sz="1100" b="0" i="0" u="none" strike="noStrike" kern="1200" baseline="0" dirty="0" smtClean="0">
                <a:solidFill>
                  <a:schemeClr val="tx1"/>
                </a:solidFill>
                <a:latin typeface="+mn-lt"/>
                <a:ea typeface="+mn-ea"/>
                <a:cs typeface="+mn-cs"/>
              </a:rPr>
              <a:t>Analistas</a:t>
            </a:r>
          </a:p>
          <a:p>
            <a:pPr marL="628650" lvl="1" indent="-171450">
              <a:buFontTx/>
              <a:buChar char="-"/>
            </a:pPr>
            <a:r>
              <a:rPr lang="es-ES" sz="1100" b="0" i="0" u="none" strike="noStrike" kern="1200" baseline="0" dirty="0" smtClean="0">
                <a:solidFill>
                  <a:schemeClr val="tx1"/>
                </a:solidFill>
                <a:latin typeface="+mn-lt"/>
                <a:ea typeface="+mn-ea"/>
                <a:cs typeface="+mn-cs"/>
              </a:rPr>
              <a:t>De nuevo tareas del enunciado, como Diseño del perfil, actuaciones, módulos de la arquitectura lógica</a:t>
            </a:r>
          </a:p>
          <a:p>
            <a:pPr marL="171450" lvl="0" indent="-171450">
              <a:buFontTx/>
              <a:buChar char="-"/>
            </a:pPr>
            <a:r>
              <a:rPr lang="es-ES" sz="1100" b="0" i="0" u="none" strike="noStrike" kern="1200" baseline="0" dirty="0" smtClean="0">
                <a:solidFill>
                  <a:schemeClr val="tx1"/>
                </a:solidFill>
                <a:latin typeface="+mn-lt"/>
                <a:ea typeface="+mn-ea"/>
                <a:cs typeface="+mn-cs"/>
              </a:rPr>
              <a:t>CSI</a:t>
            </a:r>
          </a:p>
          <a:p>
            <a:pPr marL="628650" lvl="1" indent="-171450">
              <a:buFontTx/>
              <a:buChar char="-"/>
            </a:pPr>
            <a:r>
              <a:rPr lang="es-ES" sz="1100" b="0" i="0" u="none" strike="noStrike" kern="1200" baseline="0" dirty="0" smtClean="0">
                <a:solidFill>
                  <a:schemeClr val="tx1"/>
                </a:solidFill>
                <a:latin typeface="+mn-lt"/>
                <a:ea typeface="+mn-ea"/>
                <a:cs typeface="+mn-cs"/>
              </a:rPr>
              <a:t>3 Meses</a:t>
            </a:r>
          </a:p>
          <a:p>
            <a:pPr marL="628650" lvl="1" indent="-171450">
              <a:buFontTx/>
              <a:buChar char="-"/>
            </a:pPr>
            <a:r>
              <a:rPr lang="es-ES" sz="1100" b="0" i="0" u="none" strike="noStrike" kern="1200" baseline="0" dirty="0" smtClean="0">
                <a:solidFill>
                  <a:schemeClr val="tx1"/>
                </a:solidFill>
                <a:latin typeface="+mn-lt"/>
                <a:ea typeface="+mn-ea"/>
                <a:cs typeface="+mn-cs"/>
              </a:rPr>
              <a:t>Dos equipos en paralelo</a:t>
            </a:r>
          </a:p>
          <a:p>
            <a:pPr marL="628650" lvl="1" indent="-171450">
              <a:buFontTx/>
              <a:buChar char="-"/>
            </a:pPr>
            <a:r>
              <a:rPr lang="es-ES" sz="1100" b="0" i="0" u="none" strike="noStrike" kern="1200" baseline="0" dirty="0" smtClean="0">
                <a:solidFill>
                  <a:schemeClr val="tx1"/>
                </a:solidFill>
                <a:latin typeface="+mn-lt"/>
                <a:ea typeface="+mn-ea"/>
                <a:cs typeface="+mn-cs"/>
              </a:rPr>
              <a:t>Repartir los módulos entre los equipos. El primer equipo encargado de los módulos de Perfiles y Actuaciones. El segundo equipo encargado de los módulos de estadísticas y evaluación de la información. Por ejemplo.</a:t>
            </a:r>
          </a:p>
          <a:p>
            <a:pPr marL="628650" lvl="1" indent="-171450">
              <a:buFontTx/>
              <a:buChar char="-"/>
            </a:pPr>
            <a:r>
              <a:rPr lang="es-ES" sz="1100" b="0" i="0" u="none" strike="noStrike" kern="1200" baseline="0" dirty="0" err="1" smtClean="0">
                <a:solidFill>
                  <a:schemeClr val="tx1"/>
                </a:solidFill>
                <a:latin typeface="+mn-lt"/>
                <a:ea typeface="+mn-ea"/>
                <a:cs typeface="+mn-cs"/>
              </a:rPr>
              <a:t>Scrum</a:t>
            </a:r>
            <a:r>
              <a:rPr lang="es-ES" sz="1100" b="0" i="0" u="none" strike="noStrike" kern="1200" baseline="0" dirty="0" smtClean="0">
                <a:solidFill>
                  <a:schemeClr val="tx1"/>
                </a:solidFill>
                <a:latin typeface="+mn-lt"/>
                <a:ea typeface="+mn-ea"/>
                <a:cs typeface="+mn-cs"/>
              </a:rPr>
              <a:t> 6 </a:t>
            </a:r>
            <a:r>
              <a:rPr lang="es-ES" sz="1100" b="0" i="0" u="none" strike="noStrike" kern="1200" baseline="0" dirty="0" err="1" smtClean="0">
                <a:solidFill>
                  <a:schemeClr val="tx1"/>
                </a:solidFill>
                <a:latin typeface="+mn-lt"/>
                <a:ea typeface="+mn-ea"/>
                <a:cs typeface="+mn-cs"/>
              </a:rPr>
              <a:t>sprints</a:t>
            </a:r>
            <a:r>
              <a:rPr lang="es-ES" sz="1100" b="0" i="0" u="none" strike="noStrike" kern="1200" baseline="0" dirty="0" smtClean="0">
                <a:solidFill>
                  <a:schemeClr val="tx1"/>
                </a:solidFill>
                <a:latin typeface="+mn-lt"/>
                <a:ea typeface="+mn-ea"/>
                <a:cs typeface="+mn-cs"/>
              </a:rPr>
              <a:t>. </a:t>
            </a:r>
          </a:p>
          <a:p>
            <a:pPr marL="171450" lvl="0" indent="-171450">
              <a:buFontTx/>
              <a:buChar char="-"/>
            </a:pPr>
            <a:r>
              <a:rPr lang="es-ES" sz="1100" b="0" i="0" u="none" strike="noStrike" kern="1200" baseline="0" dirty="0" smtClean="0">
                <a:solidFill>
                  <a:schemeClr val="tx1"/>
                </a:solidFill>
                <a:latin typeface="+mn-lt"/>
                <a:ea typeface="+mn-ea"/>
                <a:cs typeface="+mn-cs"/>
              </a:rPr>
              <a:t>IAS</a:t>
            </a:r>
          </a:p>
          <a:p>
            <a:pPr marL="628650" lvl="1" indent="-171450">
              <a:buFontTx/>
              <a:buChar char="-"/>
            </a:pPr>
            <a:r>
              <a:rPr lang="es-ES" sz="1100" b="0" i="0" u="none" strike="noStrike" kern="1200" baseline="0" dirty="0" smtClean="0">
                <a:solidFill>
                  <a:schemeClr val="tx1"/>
                </a:solidFill>
                <a:latin typeface="+mn-lt"/>
                <a:ea typeface="+mn-ea"/>
                <a:cs typeface="+mn-cs"/>
              </a:rPr>
              <a:t>Se realizará un piloto con varios organismos </a:t>
            </a:r>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37</a:t>
            </a:fld>
            <a:endParaRPr lang="es-ES"/>
          </a:p>
        </p:txBody>
      </p:sp>
    </p:spTree>
    <p:extLst>
      <p:ext uri="{BB962C8B-B14F-4D97-AF65-F5344CB8AC3E}">
        <p14:creationId xmlns:p14="http://schemas.microsoft.com/office/powerpoint/2010/main" val="21151238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40</a:t>
            </a:fld>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53</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0000" lnSpcReduction="20000"/>
          </a:bodyPr>
          <a:lstStyle/>
          <a:p>
            <a:pPr marL="0" lvl="0" indent="0">
              <a:buFontTx/>
              <a:buNone/>
            </a:pPr>
            <a:endParaRPr lang="es-ES"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10</a:t>
            </a:fld>
            <a:endParaRPr lang="es-ES"/>
          </a:p>
        </p:txBody>
      </p:sp>
    </p:spTree>
    <p:extLst>
      <p:ext uri="{BB962C8B-B14F-4D97-AF65-F5344CB8AC3E}">
        <p14:creationId xmlns:p14="http://schemas.microsoft.com/office/powerpoint/2010/main" val="5905278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10000"/>
          </a:bodyPr>
          <a:lstStyle/>
          <a:p>
            <a:pPr marL="171450" indent="-171450">
              <a:buFontTx/>
              <a:buChar char="-"/>
            </a:pPr>
            <a:endParaRPr lang="es-ES" sz="1100"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15</a:t>
            </a:fld>
            <a:endParaRPr lang="es-ES"/>
          </a:p>
        </p:txBody>
      </p:sp>
    </p:spTree>
    <p:extLst>
      <p:ext uri="{BB962C8B-B14F-4D97-AF65-F5344CB8AC3E}">
        <p14:creationId xmlns:p14="http://schemas.microsoft.com/office/powerpoint/2010/main" val="3040151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55000" lnSpcReduction="20000"/>
          </a:bodyPr>
          <a:lstStyle/>
          <a:p>
            <a:pPr marL="171450" marR="0" indent="-171450" algn="l" defTabSz="914400" rtl="0" eaLnBrk="1" fontAlgn="auto" latinLnBrk="0" hangingPunct="1">
              <a:lnSpc>
                <a:spcPct val="100000"/>
              </a:lnSpc>
              <a:spcBef>
                <a:spcPts val="0"/>
              </a:spcBef>
              <a:spcAft>
                <a:spcPts val="0"/>
              </a:spcAft>
              <a:buClrTx/>
              <a:buSzTx/>
              <a:buFontTx/>
              <a:buChar char="-"/>
              <a:tabLst/>
              <a:defRPr/>
            </a:pPr>
            <a:r>
              <a:rPr lang="es-ES" sz="1100" b="1" i="0" u="none" strike="noStrike" kern="1200" dirty="0" smtClean="0">
                <a:solidFill>
                  <a:schemeClr val="tx1"/>
                </a:solidFill>
                <a:effectLst/>
                <a:latin typeface="+mn-lt"/>
                <a:ea typeface="+mn-ea"/>
                <a:cs typeface="+mn-cs"/>
              </a:rPr>
              <a:t>Consideraciones Personales</a:t>
            </a:r>
            <a:r>
              <a:rPr lang="es-ES" sz="1100" b="0" i="0" u="none" strike="noStrike" kern="1200" dirty="0" smtClean="0">
                <a:solidFill>
                  <a:schemeClr val="tx1"/>
                </a:solidFill>
                <a:effectLst/>
                <a:latin typeface="+mn-lt"/>
                <a:ea typeface="+mn-ea"/>
                <a:cs typeface="+mn-cs"/>
              </a:rPr>
              <a:t>:</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s-ES" sz="1100" b="1" i="0" u="none" strike="noStrike" kern="1200" dirty="0" smtClean="0">
                <a:solidFill>
                  <a:schemeClr val="tx1"/>
                </a:solidFill>
                <a:effectLst/>
                <a:latin typeface="+mn-lt"/>
                <a:ea typeface="+mn-ea"/>
                <a:cs typeface="+mn-cs"/>
              </a:rPr>
              <a:t>Entender qué</a:t>
            </a:r>
            <a:r>
              <a:rPr lang="es-ES" sz="1100" b="1" i="0" u="none" strike="noStrike" kern="1200" baseline="0" dirty="0" smtClean="0">
                <a:solidFill>
                  <a:schemeClr val="tx1"/>
                </a:solidFill>
                <a:effectLst/>
                <a:latin typeface="+mn-lt"/>
                <a:ea typeface="+mn-ea"/>
                <a:cs typeface="+mn-cs"/>
              </a:rPr>
              <a:t> se pide</a:t>
            </a:r>
          </a:p>
          <a:p>
            <a:pPr marL="1085850" marR="0" lvl="2" indent="-171450" algn="l" defTabSz="914400" rtl="0" eaLnBrk="1" fontAlgn="auto" latinLnBrk="0" hangingPunct="1">
              <a:lnSpc>
                <a:spcPct val="100000"/>
              </a:lnSpc>
              <a:spcBef>
                <a:spcPts val="0"/>
              </a:spcBef>
              <a:spcAft>
                <a:spcPts val="0"/>
              </a:spcAft>
              <a:buClrTx/>
              <a:buSzTx/>
              <a:buFontTx/>
              <a:buChar char="-"/>
              <a:tabLst/>
              <a:defRPr/>
            </a:pPr>
            <a:r>
              <a:rPr lang="es-ES" sz="1100" b="0" i="0" u="none" strike="noStrike" kern="1200" baseline="0" dirty="0" smtClean="0">
                <a:solidFill>
                  <a:schemeClr val="tx1"/>
                </a:solidFill>
                <a:effectLst/>
                <a:latin typeface="+mn-lt"/>
                <a:ea typeface="+mn-ea"/>
                <a:cs typeface="+mn-cs"/>
              </a:rPr>
              <a:t> </a:t>
            </a:r>
            <a:r>
              <a:rPr lang="es-ES" sz="1100" b="0" i="0" u="none" strike="noStrike" kern="1200" dirty="0" smtClean="0">
                <a:solidFill>
                  <a:schemeClr val="tx1"/>
                </a:solidFill>
                <a:effectLst/>
                <a:latin typeface="+mn-lt"/>
                <a:ea typeface="+mn-ea"/>
                <a:cs typeface="+mn-cs"/>
              </a:rPr>
              <a:t>La pregunta</a:t>
            </a:r>
            <a:r>
              <a:rPr lang="es-ES" sz="1100" b="0" i="0" u="none" strike="noStrike" kern="1200" baseline="0" dirty="0" smtClean="0">
                <a:solidFill>
                  <a:schemeClr val="tx1"/>
                </a:solidFill>
                <a:effectLst/>
                <a:latin typeface="+mn-lt"/>
                <a:ea typeface="+mn-ea"/>
                <a:cs typeface="+mn-cs"/>
              </a:rPr>
              <a:t> dice «Análisis y Diseño». En su momento se me pasó por la cabeza realizar un análisis mediante casos de uso por ejemplo, y un diseño mediante el diagrama de paquetes, pero al ver que además había preguntas cortas se intuía que lo que pedía el tribunal era la Arquitectura Lógica y la Arquitectura Física. </a:t>
            </a:r>
            <a:endParaRPr lang="es-ES" sz="1100" b="0" i="0" u="none" strike="noStrike" kern="1200" dirty="0" smtClean="0">
              <a:solidFill>
                <a:schemeClr val="tx1"/>
              </a:solidFill>
              <a:effectLst/>
              <a:latin typeface="+mn-lt"/>
              <a:ea typeface="+mn-ea"/>
              <a:cs typeface="+mn-cs"/>
            </a:endParaRPr>
          </a:p>
          <a:p>
            <a:pPr marL="628650" lvl="1" indent="-171450">
              <a:buFontTx/>
              <a:buChar char="-"/>
            </a:pPr>
            <a:r>
              <a:rPr lang="es-ES" sz="1100" b="1" i="0" u="none" strike="noStrike" kern="1200" dirty="0" smtClean="0">
                <a:solidFill>
                  <a:schemeClr val="tx1"/>
                </a:solidFill>
                <a:effectLst/>
                <a:latin typeface="+mn-lt"/>
                <a:ea typeface="+mn-ea"/>
                <a:cs typeface="+mn-cs"/>
              </a:rPr>
              <a:t>Gestión del Tiempo</a:t>
            </a:r>
          </a:p>
          <a:p>
            <a:pPr marL="1085850" lvl="2" indent="-171450">
              <a:buFontTx/>
              <a:buChar char="-"/>
            </a:pPr>
            <a:r>
              <a:rPr lang="es-ES" sz="1100" b="0" i="0" u="none" strike="noStrike" kern="1200" dirty="0" smtClean="0">
                <a:solidFill>
                  <a:schemeClr val="tx1"/>
                </a:solidFill>
                <a:effectLst/>
                <a:latin typeface="+mn-lt"/>
                <a:ea typeface="+mn-ea"/>
                <a:cs typeface="+mn-cs"/>
              </a:rPr>
              <a:t>Este es el corazón de la solución, si hay que dedicar algo más de tiempo en algún apartado es en este, dejando siempre el examen balanceado. </a:t>
            </a:r>
          </a:p>
          <a:p>
            <a:pPr marL="628650" lvl="1" indent="-171450">
              <a:buFontTx/>
              <a:buChar char="-"/>
            </a:pPr>
            <a:r>
              <a:rPr lang="es-ES" sz="1100" b="1" i="0" u="none" strike="noStrike" kern="1200" baseline="0" dirty="0" smtClean="0">
                <a:solidFill>
                  <a:schemeClr val="tx1"/>
                </a:solidFill>
                <a:effectLst/>
                <a:latin typeface="+mn-lt"/>
                <a:ea typeface="+mn-ea"/>
                <a:cs typeface="+mn-cs"/>
              </a:rPr>
              <a:t>Coherencia</a:t>
            </a:r>
          </a:p>
          <a:p>
            <a:pPr marL="1085850" lvl="2" indent="-171450">
              <a:buFontTx/>
              <a:buChar char="-"/>
            </a:pPr>
            <a:r>
              <a:rPr lang="es-ES" sz="1100" b="0" i="0" u="none" strike="noStrike" kern="1200" baseline="0" dirty="0" smtClean="0">
                <a:solidFill>
                  <a:schemeClr val="tx1"/>
                </a:solidFill>
                <a:effectLst/>
                <a:latin typeface="+mn-lt"/>
                <a:ea typeface="+mn-ea"/>
                <a:cs typeface="+mn-cs"/>
              </a:rPr>
              <a:t>Muy importante la coherencia en todo el ejercicio, los actores del diagrama de contexto deben aparecer en la arquitectura lógica (actores e interfaces), y en la arquitectura física.  </a:t>
            </a:r>
            <a:endParaRPr lang="es-ES" sz="1100" b="0" i="0" u="none" strike="noStrike" kern="1200" dirty="0" smtClean="0">
              <a:solidFill>
                <a:schemeClr val="tx1"/>
              </a:solidFill>
              <a:effectLst/>
              <a:latin typeface="+mn-lt"/>
              <a:ea typeface="+mn-ea"/>
              <a:cs typeface="+mn-cs"/>
            </a:endParaRPr>
          </a:p>
          <a:p>
            <a:pPr marL="628650" lvl="1" indent="-171450">
              <a:buFontTx/>
              <a:buChar char="-"/>
            </a:pPr>
            <a:r>
              <a:rPr lang="es-ES" sz="1100" b="1" i="0" u="none" strike="noStrike" kern="1200" baseline="0" dirty="0" smtClean="0">
                <a:solidFill>
                  <a:schemeClr val="tx1"/>
                </a:solidFill>
                <a:effectLst/>
                <a:latin typeface="+mn-lt"/>
                <a:ea typeface="+mn-ea"/>
                <a:cs typeface="+mn-cs"/>
              </a:rPr>
              <a:t>Negocio + Tecnología + Legislación</a:t>
            </a:r>
          </a:p>
          <a:p>
            <a:pPr marL="1085850" lvl="2" indent="-171450">
              <a:buFontTx/>
              <a:buChar char="-"/>
            </a:pPr>
            <a:r>
              <a:rPr lang="es-ES" sz="1100" b="0" i="0" u="none" strike="noStrike" kern="1200" baseline="0" dirty="0" smtClean="0">
                <a:solidFill>
                  <a:schemeClr val="tx1"/>
                </a:solidFill>
                <a:effectLst/>
                <a:latin typeface="+mn-lt"/>
                <a:ea typeface="+mn-ea"/>
                <a:cs typeface="+mn-cs"/>
              </a:rPr>
              <a:t>Durante todo el ejercicio, y en este si cabe todavía más. </a:t>
            </a:r>
          </a:p>
          <a:p>
            <a:pPr marL="1085850" lvl="2" indent="-171450">
              <a:buFontTx/>
              <a:buChar char="-"/>
            </a:pPr>
            <a:r>
              <a:rPr lang="es-ES" sz="1100" b="0" i="0" u="none" strike="noStrike" kern="1200" baseline="0" dirty="0" smtClean="0">
                <a:solidFill>
                  <a:schemeClr val="tx1"/>
                </a:solidFill>
                <a:effectLst/>
                <a:latin typeface="+mn-lt"/>
                <a:ea typeface="+mn-ea"/>
                <a:cs typeface="+mn-cs"/>
              </a:rPr>
              <a:t>Este apartado debe de englobar vuestra solución tecnológica al enunciado sin perder la vista de la base legal.</a:t>
            </a:r>
            <a:endParaRPr lang="es-ES" sz="1100" b="0" i="0" u="none" strike="noStrike" kern="1200" dirty="0" smtClean="0">
              <a:solidFill>
                <a:schemeClr val="tx1"/>
              </a:solidFill>
              <a:effectLst/>
              <a:latin typeface="+mn-lt"/>
              <a:ea typeface="+mn-ea"/>
              <a:cs typeface="+mn-cs"/>
            </a:endParaRPr>
          </a:p>
          <a:p>
            <a:pPr marL="628650" lvl="1" indent="-171450">
              <a:buFontTx/>
              <a:buChar char="-"/>
            </a:pPr>
            <a:r>
              <a:rPr lang="es-ES" sz="1100" b="1" i="0" u="none" strike="noStrike" kern="1200" baseline="0" dirty="0" smtClean="0">
                <a:solidFill>
                  <a:schemeClr val="tx1"/>
                </a:solidFill>
                <a:effectLst/>
                <a:latin typeface="+mn-lt"/>
                <a:ea typeface="+mn-ea"/>
                <a:cs typeface="+mn-cs"/>
              </a:rPr>
              <a:t>Diagramas</a:t>
            </a:r>
          </a:p>
          <a:p>
            <a:pPr marL="1085850" lvl="2" indent="-171450">
              <a:buFontTx/>
              <a:buChar char="-"/>
            </a:pPr>
            <a:r>
              <a:rPr lang="es-ES" sz="1100" b="0" i="0" u="none" strike="noStrike" kern="1200" baseline="0" dirty="0" smtClean="0">
                <a:solidFill>
                  <a:schemeClr val="tx1"/>
                </a:solidFill>
                <a:effectLst/>
                <a:latin typeface="+mn-lt"/>
                <a:ea typeface="+mn-ea"/>
                <a:cs typeface="+mn-cs"/>
              </a:rPr>
              <a:t>No hay que dibujar únicamente los diagramas, hay que explicarlos: </a:t>
            </a:r>
          </a:p>
          <a:p>
            <a:pPr marL="1543050" lvl="3" indent="-171450">
              <a:buFontTx/>
              <a:buChar char="-"/>
            </a:pPr>
            <a:r>
              <a:rPr lang="es-ES" sz="1100" b="0" i="0" u="none" strike="noStrike" kern="1200" baseline="0" dirty="0" smtClean="0">
                <a:solidFill>
                  <a:schemeClr val="tx1"/>
                </a:solidFill>
                <a:effectLst/>
                <a:latin typeface="+mn-lt"/>
                <a:ea typeface="+mn-ea"/>
                <a:cs typeface="+mn-cs"/>
              </a:rPr>
              <a:t>En la arquitectura lógica lo ideal sería explicar cada capa, los módulos más relevantes y las razones de su inclusión. </a:t>
            </a:r>
          </a:p>
          <a:p>
            <a:pPr marL="1543050" lvl="3" indent="-171450">
              <a:buFontTx/>
              <a:buChar char="-"/>
            </a:pPr>
            <a:r>
              <a:rPr lang="es-ES" sz="1100" b="0" i="0" u="none" strike="noStrike" kern="1200" baseline="0" dirty="0" smtClean="0">
                <a:solidFill>
                  <a:schemeClr val="tx1"/>
                </a:solidFill>
                <a:effectLst/>
                <a:latin typeface="+mn-lt"/>
                <a:ea typeface="+mn-ea"/>
                <a:cs typeface="+mn-cs"/>
              </a:rPr>
              <a:t>En la arquitectura física lo ideal sería explicar por donde accede cada actor (Internet, Sara, Red Interna…) y cada VLAN con su equipamiento (DMZ, VLAN de Procesamiento/Negocio, VLAN de Datos, VLAN de Usuarios, </a:t>
            </a:r>
            <a:r>
              <a:rPr lang="es-ES" sz="1100" b="0" i="0" u="none" strike="noStrike" kern="1200" baseline="0" dirty="0" err="1" smtClean="0">
                <a:solidFill>
                  <a:schemeClr val="tx1"/>
                </a:solidFill>
                <a:effectLst/>
                <a:latin typeface="+mn-lt"/>
                <a:ea typeface="+mn-ea"/>
                <a:cs typeface="+mn-cs"/>
              </a:rPr>
              <a:t>etc</a:t>
            </a:r>
            <a:r>
              <a:rPr lang="es-ES" sz="1100" b="0" i="0" u="none" strike="noStrike" kern="1200" baseline="0" dirty="0" smtClean="0">
                <a:solidFill>
                  <a:schemeClr val="tx1"/>
                </a:solidFill>
                <a:effectLst/>
                <a:latin typeface="+mn-lt"/>
                <a:ea typeface="+mn-ea"/>
                <a:cs typeface="+mn-cs"/>
              </a:rPr>
              <a:t>). </a:t>
            </a:r>
          </a:p>
          <a:p>
            <a:pPr marL="628650" lvl="1" indent="-171450">
              <a:buFontTx/>
              <a:buChar char="-"/>
            </a:pPr>
            <a:r>
              <a:rPr lang="es-ES" sz="1100" b="1" i="0" u="none" strike="noStrike" kern="1200" baseline="0" dirty="0" smtClean="0">
                <a:solidFill>
                  <a:schemeClr val="tx1"/>
                </a:solidFill>
                <a:effectLst/>
                <a:latin typeface="+mn-lt"/>
                <a:ea typeface="+mn-ea"/>
                <a:cs typeface="+mn-cs"/>
              </a:rPr>
              <a:t>Personalizar</a:t>
            </a:r>
          </a:p>
          <a:p>
            <a:pPr marL="1085850" lvl="2" indent="-171450">
              <a:buFontTx/>
              <a:buChar char="-"/>
            </a:pPr>
            <a:r>
              <a:rPr lang="es-ES" sz="1100" b="0" i="0" u="none" strike="noStrike" kern="1200" baseline="0" dirty="0" smtClean="0">
                <a:solidFill>
                  <a:schemeClr val="tx1"/>
                </a:solidFill>
                <a:effectLst/>
                <a:latin typeface="+mn-lt"/>
                <a:ea typeface="+mn-ea"/>
                <a:cs typeface="+mn-cs"/>
              </a:rPr>
              <a:t>Personalizar al máximo la solución: Usar el lenguaje del enunciado en todo el ejercicio. Si hablan de joven, entidades/organismos, funcionarios presenciales, </a:t>
            </a:r>
            <a:r>
              <a:rPr lang="es-ES" sz="1100" b="0" i="0" u="none" strike="noStrike" kern="1200" baseline="0" dirty="0" err="1" smtClean="0">
                <a:solidFill>
                  <a:schemeClr val="tx1"/>
                </a:solidFill>
                <a:effectLst/>
                <a:latin typeface="+mn-lt"/>
                <a:ea typeface="+mn-ea"/>
                <a:cs typeface="+mn-cs"/>
              </a:rPr>
              <a:t>etc</a:t>
            </a:r>
            <a:r>
              <a:rPr lang="es-ES" sz="1100" b="0" i="0" u="none" strike="noStrike" kern="1200" baseline="0" dirty="0" smtClean="0">
                <a:solidFill>
                  <a:schemeClr val="tx1"/>
                </a:solidFill>
                <a:effectLst/>
                <a:latin typeface="+mn-lt"/>
                <a:ea typeface="+mn-ea"/>
                <a:cs typeface="+mn-cs"/>
              </a:rPr>
              <a:t>, usadlo todo el ejercicio en lugar de los “usuarios”. </a:t>
            </a:r>
          </a:p>
          <a:p>
            <a:pPr marL="628650" lvl="1" indent="-171450">
              <a:buFontTx/>
              <a:buChar char="-"/>
            </a:pPr>
            <a:r>
              <a:rPr lang="es-ES" sz="1100" b="1" i="0" u="none" strike="noStrike" kern="1200" baseline="0" dirty="0" smtClean="0">
                <a:solidFill>
                  <a:schemeClr val="tx1"/>
                </a:solidFill>
                <a:effectLst/>
                <a:latin typeface="+mn-lt"/>
                <a:ea typeface="+mn-ea"/>
                <a:cs typeface="+mn-cs"/>
              </a:rPr>
              <a:t>Reutilización</a:t>
            </a:r>
          </a:p>
          <a:p>
            <a:pPr marL="1085850" lvl="2" indent="-171450">
              <a:buFontTx/>
              <a:buChar char="-"/>
            </a:pPr>
            <a:r>
              <a:rPr lang="es-ES" sz="1100" baseline="0" dirty="0" smtClean="0"/>
              <a:t>Describir las posibilidades que existen de </a:t>
            </a:r>
            <a:r>
              <a:rPr lang="es-ES" sz="1100" b="0" baseline="0" dirty="0" smtClean="0"/>
              <a:t>reutilización en cada módulo.</a:t>
            </a:r>
            <a:endParaRPr lang="es-ES" sz="1100" baseline="0" dirty="0" smtClean="0"/>
          </a:p>
          <a:p>
            <a:pPr marL="1085850" lvl="2" indent="-171450">
              <a:buFontTx/>
              <a:buChar char="-"/>
            </a:pPr>
            <a:r>
              <a:rPr lang="es-ES" sz="1100" baseline="0" dirty="0" smtClean="0"/>
              <a:t>Artículo 17 habla de la existencia de Directorios de aplicaciones reutilizables, en referencia al Centro de Transferencia Tecnológica.</a:t>
            </a:r>
          </a:p>
          <a:p>
            <a:pPr marL="1085850" lvl="2" indent="-171450">
              <a:buFontTx/>
              <a:buChar char="-"/>
            </a:pPr>
            <a:r>
              <a:rPr lang="es-ES" sz="1100" baseline="0" dirty="0" smtClean="0"/>
              <a:t>En concreto, yo me aprendí de memoria el artículo 17.3, así aprovecháis para luciros un poco y que dice que «</a:t>
            </a:r>
            <a:r>
              <a:rPr lang="es-ES" sz="1100" dirty="0" smtClean="0"/>
              <a:t>Las Administraciones públicas deberán tener en cuenta las soluciones disponibles para la libre reutilización que puedan satisfacer total o parcialmente las necesidades de los nuevos sistemas y servicios o la mejora y actualización de los ya implantados.</a:t>
            </a:r>
          </a:p>
          <a:p>
            <a:pPr marL="628650" lvl="1" indent="-171450">
              <a:buFontTx/>
              <a:buChar char="-"/>
            </a:pPr>
            <a:r>
              <a:rPr lang="es-ES" sz="1100" b="1" baseline="0" dirty="0" smtClean="0"/>
              <a:t>Plataforma Tecnológica</a:t>
            </a:r>
          </a:p>
          <a:p>
            <a:pPr marL="1085850" lvl="2" indent="-171450">
              <a:buFontTx/>
              <a:buChar char="-"/>
            </a:pPr>
            <a:r>
              <a:rPr lang="es-ES" sz="1100" dirty="0" smtClean="0"/>
              <a:t>Aportar todas las opciones que se conozcan y decantarse por una esgrimiendo ventajas de la que se escoge y desventajas de las que se descartan.</a:t>
            </a:r>
            <a:endParaRPr lang="es-ES" sz="1100"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16</a:t>
            </a:fld>
            <a:endParaRPr lang="es-ES"/>
          </a:p>
        </p:txBody>
      </p:sp>
    </p:spTree>
    <p:extLst>
      <p:ext uri="{BB962C8B-B14F-4D97-AF65-F5344CB8AC3E}">
        <p14:creationId xmlns:p14="http://schemas.microsoft.com/office/powerpoint/2010/main" val="5905278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a:bodyPr>
          <a:lstStyle/>
          <a:p>
            <a:pPr marL="0" indent="0">
              <a:buFontTx/>
              <a:buNone/>
            </a:pPr>
            <a:endParaRPr lang="es-ES" sz="1100" b="1" i="0" u="none" strike="noStrike" kern="1200" baseline="0" dirty="0" smtClean="0">
              <a:solidFill>
                <a:schemeClr val="tx1"/>
              </a:solidFill>
              <a:latin typeface="+mn-lt"/>
              <a:ea typeface="+mn-ea"/>
              <a:cs typeface="+mn-cs"/>
            </a:endParaRPr>
          </a:p>
          <a:p>
            <a:pPr marL="171450" indent="-171450">
              <a:buFontTx/>
              <a:buChar char="-"/>
            </a:pPr>
            <a:r>
              <a:rPr lang="es-ES" sz="1100" b="1" i="0" u="none" strike="noStrike" kern="1200" baseline="0" dirty="0" smtClean="0">
                <a:solidFill>
                  <a:schemeClr val="tx1"/>
                </a:solidFill>
                <a:latin typeface="+mn-lt"/>
                <a:ea typeface="+mn-ea"/>
                <a:cs typeface="+mn-cs"/>
              </a:rPr>
              <a:t>Capa de presentación: </a:t>
            </a:r>
            <a:r>
              <a:rPr lang="es-ES" sz="1100" b="0" i="0" u="none" strike="noStrike" kern="1200" baseline="0" dirty="0" smtClean="0">
                <a:solidFill>
                  <a:schemeClr val="tx1"/>
                </a:solidFill>
                <a:latin typeface="+mn-lt"/>
                <a:ea typeface="+mn-ea"/>
                <a:cs typeface="+mn-cs"/>
              </a:rPr>
              <a:t>Interfaz web que permite el acceso a los usuarios de la aplicación mostrando una interfaz distinta en función de la autenticación del mismo.</a:t>
            </a:r>
          </a:p>
          <a:p>
            <a:pPr marL="171450" indent="-171450">
              <a:buFontTx/>
              <a:buChar char="-"/>
            </a:pPr>
            <a:r>
              <a:rPr lang="es-ES" sz="1100" b="1" i="0" u="none" strike="noStrike" kern="1200" baseline="0" dirty="0" smtClean="0">
                <a:solidFill>
                  <a:schemeClr val="tx1"/>
                </a:solidFill>
                <a:latin typeface="+mn-lt"/>
                <a:ea typeface="+mn-ea"/>
                <a:cs typeface="+mn-cs"/>
              </a:rPr>
              <a:t>Capa de lógica de negocio:</a:t>
            </a:r>
            <a:r>
              <a:rPr lang="es-ES" sz="1100" b="0" i="0" u="none" strike="noStrike" kern="1200" baseline="0" dirty="0" smtClean="0">
                <a:solidFill>
                  <a:schemeClr val="tx1"/>
                </a:solidFill>
                <a:latin typeface="+mn-lt"/>
                <a:ea typeface="+mn-ea"/>
                <a:cs typeface="+mn-cs"/>
              </a:rPr>
              <a:t> Cuenta con los siguientes módulos:</a:t>
            </a:r>
          </a:p>
          <a:p>
            <a:pPr marL="628650" lvl="1" indent="-171450">
              <a:buFontTx/>
              <a:buChar char="-"/>
            </a:pPr>
            <a:r>
              <a:rPr lang="es-ES" sz="1100" b="0" i="0" u="none" strike="noStrike" kern="1200" baseline="0" dirty="0" smtClean="0">
                <a:solidFill>
                  <a:schemeClr val="tx1"/>
                </a:solidFill>
                <a:latin typeface="+mn-lt"/>
                <a:ea typeface="+mn-ea"/>
                <a:cs typeface="+mn-cs"/>
              </a:rPr>
              <a:t>Gestión de Perfiles: </a:t>
            </a:r>
          </a:p>
          <a:p>
            <a:pPr marL="628650" lvl="1" indent="-171450">
              <a:buFontTx/>
              <a:buChar char="-"/>
            </a:pPr>
            <a:r>
              <a:rPr lang="es-ES" sz="1100" b="0" i="0" u="none" strike="noStrike" kern="1200" baseline="0" dirty="0" smtClean="0">
                <a:solidFill>
                  <a:schemeClr val="tx1"/>
                </a:solidFill>
                <a:latin typeface="+mn-lt"/>
                <a:ea typeface="+mn-ea"/>
                <a:cs typeface="+mn-cs"/>
              </a:rPr>
              <a:t>Gestión de Actuaciones válidas:</a:t>
            </a:r>
          </a:p>
          <a:p>
            <a:pPr marL="628650" lvl="1" indent="-171450">
              <a:buFontTx/>
              <a:buChar char="-"/>
            </a:pPr>
            <a:r>
              <a:rPr lang="es-ES" sz="1100" b="0" i="0" u="none" strike="noStrike" kern="1200" baseline="0" dirty="0" smtClean="0">
                <a:solidFill>
                  <a:schemeClr val="tx1"/>
                </a:solidFill>
                <a:latin typeface="+mn-lt"/>
                <a:ea typeface="+mn-ea"/>
                <a:cs typeface="+mn-cs"/>
              </a:rPr>
              <a:t>Seguimiento y </a:t>
            </a:r>
            <a:r>
              <a:rPr lang="es-ES" sz="1100" b="0" i="0" u="none" strike="noStrike" kern="1200" baseline="0" dirty="0" err="1" smtClean="0">
                <a:solidFill>
                  <a:schemeClr val="tx1"/>
                </a:solidFill>
                <a:latin typeface="+mn-lt"/>
                <a:ea typeface="+mn-ea"/>
                <a:cs typeface="+mn-cs"/>
              </a:rPr>
              <a:t>estadísiticas</a:t>
            </a:r>
            <a:r>
              <a:rPr lang="es-ES" sz="1100" b="0" i="0" u="none" strike="noStrike" kern="1200" baseline="0" dirty="0" smtClean="0">
                <a:solidFill>
                  <a:schemeClr val="tx1"/>
                </a:solidFill>
                <a:latin typeface="+mn-lt"/>
                <a:ea typeface="+mn-ea"/>
                <a:cs typeface="+mn-cs"/>
              </a:rPr>
              <a:t>:</a:t>
            </a:r>
          </a:p>
          <a:p>
            <a:pPr marL="628650" lvl="1" indent="-171450">
              <a:buFontTx/>
              <a:buChar char="-"/>
            </a:pPr>
            <a:r>
              <a:rPr lang="es-ES" sz="1100" b="0" i="0" u="none" strike="noStrike" kern="1200" baseline="0" dirty="0" smtClean="0">
                <a:solidFill>
                  <a:schemeClr val="tx1"/>
                </a:solidFill>
                <a:latin typeface="+mn-lt"/>
                <a:ea typeface="+mn-ea"/>
                <a:cs typeface="+mn-cs"/>
              </a:rPr>
              <a:t>Evaluación de la Información</a:t>
            </a:r>
          </a:p>
          <a:p>
            <a:pPr marL="628650" lvl="1" indent="-171450">
              <a:buFontTx/>
              <a:buChar char="-"/>
            </a:pPr>
            <a:r>
              <a:rPr lang="es-ES" sz="1100" b="0" i="0" u="none" strike="noStrike" kern="1200" baseline="0" dirty="0" smtClean="0">
                <a:solidFill>
                  <a:schemeClr val="tx1"/>
                </a:solidFill>
                <a:latin typeface="+mn-lt"/>
                <a:ea typeface="+mn-ea"/>
                <a:cs typeface="+mn-cs"/>
              </a:rPr>
              <a:t>Tramitador</a:t>
            </a:r>
          </a:p>
          <a:p>
            <a:pPr marL="628650" lvl="1" indent="-171450">
              <a:buFontTx/>
              <a:buChar char="-"/>
            </a:pPr>
            <a:r>
              <a:rPr lang="es-ES" sz="1100" b="0" i="0" u="none" strike="noStrike" kern="1200" baseline="0" dirty="0" smtClean="0">
                <a:solidFill>
                  <a:schemeClr val="tx1"/>
                </a:solidFill>
                <a:latin typeface="+mn-lt"/>
                <a:ea typeface="+mn-ea"/>
                <a:cs typeface="+mn-cs"/>
              </a:rPr>
              <a:t>Acceso a Datos</a:t>
            </a:r>
            <a:r>
              <a:rPr lang="es-ES" sz="1100" b="1" i="0" u="none" strike="noStrike" kern="1200" baseline="0" dirty="0" smtClean="0">
                <a:solidFill>
                  <a:schemeClr val="tx1"/>
                </a:solidFill>
                <a:latin typeface="+mn-lt"/>
                <a:ea typeface="+mn-ea"/>
                <a:cs typeface="+mn-cs"/>
              </a:rPr>
              <a:t>: </a:t>
            </a:r>
            <a:r>
              <a:rPr lang="es-ES" sz="1100" b="0" i="0" u="none" strike="noStrike" kern="1200" baseline="0" dirty="0" smtClean="0">
                <a:solidFill>
                  <a:schemeClr val="tx1"/>
                </a:solidFill>
                <a:latin typeface="+mn-lt"/>
                <a:ea typeface="+mn-ea"/>
                <a:cs typeface="+mn-cs"/>
              </a:rPr>
              <a:t>Permite el acceso a la capa de datos.</a:t>
            </a:r>
          </a:p>
          <a:p>
            <a:pPr marL="628650" lvl="1" indent="-171450">
              <a:buFontTx/>
              <a:buChar char="-"/>
            </a:pPr>
            <a:r>
              <a:rPr lang="es-ES" sz="1100" b="0" i="0" u="none" strike="noStrike" kern="1200" baseline="0" dirty="0" smtClean="0">
                <a:solidFill>
                  <a:schemeClr val="tx1"/>
                </a:solidFill>
                <a:latin typeface="+mn-lt"/>
                <a:ea typeface="+mn-ea"/>
                <a:cs typeface="+mn-cs"/>
              </a:rPr>
              <a:t>Acceso a Servicios</a:t>
            </a:r>
            <a:r>
              <a:rPr lang="es-ES" sz="1100" b="1" i="0" u="none" strike="noStrike" kern="1200" baseline="0" dirty="0" smtClean="0">
                <a:solidFill>
                  <a:schemeClr val="tx1"/>
                </a:solidFill>
                <a:latin typeface="+mn-lt"/>
                <a:ea typeface="+mn-ea"/>
                <a:cs typeface="+mn-cs"/>
              </a:rPr>
              <a:t>: </a:t>
            </a:r>
            <a:r>
              <a:rPr lang="es-ES" sz="1100" b="0" i="0" u="none" strike="noStrike" kern="1200" baseline="0" dirty="0" smtClean="0">
                <a:solidFill>
                  <a:schemeClr val="tx1"/>
                </a:solidFill>
                <a:latin typeface="+mn-lt"/>
                <a:ea typeface="+mn-ea"/>
                <a:cs typeface="+mn-cs"/>
              </a:rPr>
              <a:t>Permite el acceso a la capa de servicios.</a:t>
            </a:r>
          </a:p>
          <a:p>
            <a:pPr marL="171450" indent="-171450">
              <a:buFontTx/>
              <a:buChar char="-"/>
            </a:pPr>
            <a:r>
              <a:rPr lang="es-ES" sz="1100" b="1" i="0" u="none" strike="noStrike" kern="1200" baseline="0" dirty="0" smtClean="0">
                <a:solidFill>
                  <a:schemeClr val="tx1"/>
                </a:solidFill>
                <a:latin typeface="+mn-lt"/>
                <a:ea typeface="+mn-ea"/>
                <a:cs typeface="+mn-cs"/>
              </a:rPr>
              <a:t>Capa de acceso a datos:</a:t>
            </a:r>
          </a:p>
          <a:p>
            <a:pPr marL="628650" lvl="1" indent="-171450">
              <a:buFontTx/>
              <a:buChar char="-"/>
            </a:pPr>
            <a:r>
              <a:rPr lang="es-ES" sz="1100" b="0" i="0" u="none" strike="noStrike" kern="1200" baseline="0" dirty="0" smtClean="0">
                <a:solidFill>
                  <a:schemeClr val="tx1"/>
                </a:solidFill>
                <a:latin typeface="+mn-lt"/>
                <a:ea typeface="+mn-ea"/>
                <a:cs typeface="+mn-cs"/>
              </a:rPr>
              <a:t>Datos</a:t>
            </a:r>
            <a:r>
              <a:rPr lang="es-ES" sz="1100" b="1" i="0" u="none" strike="noStrike" kern="1200" baseline="0" dirty="0" smtClean="0">
                <a:solidFill>
                  <a:schemeClr val="tx1"/>
                </a:solidFill>
                <a:latin typeface="+mn-lt"/>
                <a:ea typeface="+mn-ea"/>
                <a:cs typeface="+mn-cs"/>
              </a:rPr>
              <a:t>: </a:t>
            </a:r>
            <a:r>
              <a:rPr lang="es-ES" sz="1100" b="0" i="0" u="none" strike="noStrike" kern="1200" baseline="0" dirty="0" smtClean="0">
                <a:solidFill>
                  <a:schemeClr val="tx1"/>
                </a:solidFill>
                <a:latin typeface="+mn-lt"/>
                <a:ea typeface="+mn-ea"/>
                <a:cs typeface="+mn-cs"/>
              </a:rPr>
              <a:t>Tal y como se muestra en la arquitectura física, se trata de una capa protegida para evitar su acceso indebido. Dentro de esta capa se incluyen tanto la Base de Datos como el gestor documental (repositorio común) para la gestión del ciclo de vida de los documentos involucrados.</a:t>
            </a:r>
          </a:p>
          <a:p>
            <a:pPr marL="628650" lvl="1" indent="-171450">
              <a:buFontTx/>
              <a:buChar char="-"/>
            </a:pPr>
            <a:r>
              <a:rPr lang="es-ES" sz="1100" b="0" i="0" u="none" strike="noStrike" kern="1200" baseline="0" dirty="0" smtClean="0">
                <a:solidFill>
                  <a:schemeClr val="tx1"/>
                </a:solidFill>
                <a:latin typeface="+mn-lt"/>
                <a:ea typeface="+mn-ea"/>
                <a:cs typeface="+mn-cs"/>
              </a:rPr>
              <a:t>Servicios: Engloba tanto servicios comunes propios del Ministerio (por ejemplo el Registro Electrónico) como servicios horizontales a toda la administración (en este caso, @Firma, la Plataforma de Intermediación, </a:t>
            </a:r>
            <a:r>
              <a:rPr lang="es-ES" sz="1100" b="0" i="0" u="none" strike="noStrike" kern="1200" baseline="0" dirty="0" err="1" smtClean="0">
                <a:solidFill>
                  <a:schemeClr val="tx1"/>
                </a:solidFill>
                <a:latin typeface="+mn-lt"/>
                <a:ea typeface="+mn-ea"/>
                <a:cs typeface="+mn-cs"/>
              </a:rPr>
              <a:t>Notific</a:t>
            </a:r>
            <a:r>
              <a:rPr lang="es-ES" sz="1100" b="0" i="0" u="none" strike="noStrike" kern="1200" baseline="0" dirty="0" smtClean="0">
                <a:solidFill>
                  <a:schemeClr val="tx1"/>
                </a:solidFill>
                <a:latin typeface="+mn-lt"/>
                <a:ea typeface="+mn-ea"/>
                <a:cs typeface="+mn-cs"/>
              </a:rPr>
              <a:t>@, </a:t>
            </a:r>
            <a:r>
              <a:rPr lang="es-ES" sz="1100" b="0" i="0" u="none" strike="noStrike" kern="1200" baseline="0" dirty="0" err="1" smtClean="0">
                <a:solidFill>
                  <a:schemeClr val="tx1"/>
                </a:solidFill>
                <a:latin typeface="+mn-lt"/>
                <a:ea typeface="+mn-ea"/>
                <a:cs typeface="+mn-cs"/>
              </a:rPr>
              <a:t>Habilit</a:t>
            </a:r>
            <a:r>
              <a:rPr lang="es-ES" sz="1100" b="0" i="0" u="none" strike="noStrike" kern="1200" baseline="0" dirty="0" smtClean="0">
                <a:solidFill>
                  <a:schemeClr val="tx1"/>
                </a:solidFill>
                <a:latin typeface="+mn-lt"/>
                <a:ea typeface="+mn-ea"/>
                <a:cs typeface="+mn-cs"/>
              </a:rPr>
              <a:t>@, SNE) o servicios ofrecidos por otros organismos a través de Servicios Web, como es por ejemplo el caso de los servicios ofrecidos por la Unidad AFSE. </a:t>
            </a:r>
          </a:p>
          <a:p>
            <a:endParaRPr lang="es-ES" sz="1100" b="1" dirty="0" smtClean="0"/>
          </a:p>
          <a:p>
            <a:pPr marL="171450" lvl="0" indent="-171450">
              <a:buFontTx/>
              <a:buChar char="-"/>
            </a:pPr>
            <a:r>
              <a:rPr lang="es-ES" sz="1100" b="1" i="0" u="none" strike="noStrike" kern="1200" baseline="0" dirty="0" smtClean="0">
                <a:solidFill>
                  <a:schemeClr val="tx1"/>
                </a:solidFill>
                <a:effectLst/>
                <a:latin typeface="+mn-lt"/>
                <a:ea typeface="+mn-ea"/>
                <a:cs typeface="+mn-cs"/>
              </a:rPr>
              <a:t>Cuestiones a responder con el diagrama</a:t>
            </a:r>
          </a:p>
          <a:p>
            <a:pPr marL="628650" lvl="1" indent="-171450">
              <a:buFontTx/>
              <a:buChar char="-"/>
            </a:pPr>
            <a:r>
              <a:rPr lang="es-ES" sz="1100" b="0" i="0" u="none" strike="noStrike" kern="1200" baseline="0" dirty="0" smtClean="0">
                <a:solidFill>
                  <a:schemeClr val="tx1"/>
                </a:solidFill>
                <a:latin typeface="+mn-lt"/>
                <a:ea typeface="+mn-ea"/>
                <a:cs typeface="+mn-cs"/>
              </a:rPr>
              <a:t>¿Cómo accede cada actor a la aplicación?: ¿Sede electrónica? ¿Red interna? (en el caso de funcionarios). ¿Portal específico a tal efecto?</a:t>
            </a:r>
          </a:p>
          <a:p>
            <a:pPr marL="628650" lvl="1" indent="-171450">
              <a:buFontTx/>
              <a:buChar char="-"/>
            </a:pPr>
            <a:r>
              <a:rPr lang="es-ES" sz="1100" b="0" i="0" u="none" strike="noStrike" kern="1200" baseline="0" dirty="0" smtClean="0">
                <a:solidFill>
                  <a:schemeClr val="tx1"/>
                </a:solidFill>
                <a:latin typeface="+mn-lt"/>
                <a:ea typeface="+mn-ea"/>
                <a:cs typeface="+mn-cs"/>
              </a:rPr>
              <a:t>No podemos olvidar que, salvo en los casos en que se puede imponer un trámite electrónico, siempre hay que dar cabida a la alternativa presencial, teniendo en cuenta que habrá que integrar la tramitación presencial y la electrónica.</a:t>
            </a:r>
          </a:p>
          <a:p>
            <a:pPr marL="628650" lvl="1" indent="-171450">
              <a:buFontTx/>
              <a:buChar char="-"/>
            </a:pPr>
            <a:r>
              <a:rPr lang="es-ES" sz="1100" b="0" i="0" u="none" strike="noStrike" kern="1200" baseline="0" dirty="0" smtClean="0">
                <a:solidFill>
                  <a:schemeClr val="tx1"/>
                </a:solidFill>
                <a:latin typeface="+mn-lt"/>
                <a:ea typeface="+mn-ea"/>
                <a:cs typeface="+mn-cs"/>
              </a:rPr>
              <a:t>¿Cómo se realizan las conexiones con las interfaces? </a:t>
            </a:r>
          </a:p>
          <a:p>
            <a:pPr marL="1085850" lvl="2" indent="-171450">
              <a:buFontTx/>
              <a:buChar char="-"/>
            </a:pPr>
            <a:r>
              <a:rPr lang="es-ES" sz="1100" b="0" i="0" u="none" strike="noStrike" kern="1200" baseline="0" dirty="0" smtClean="0">
                <a:solidFill>
                  <a:schemeClr val="tx1"/>
                </a:solidFill>
                <a:latin typeface="+mn-lt"/>
                <a:ea typeface="+mn-ea"/>
                <a:cs typeface="+mn-cs"/>
              </a:rPr>
              <a:t>¿Servicios web? ¿Envíos ftp? </a:t>
            </a:r>
          </a:p>
          <a:p>
            <a:pPr marL="1085850" lvl="2" indent="-171450">
              <a:buFontTx/>
              <a:buChar char="-"/>
            </a:pPr>
            <a:r>
              <a:rPr lang="es-ES" sz="1100" b="0" i="0" u="none" strike="noStrike" kern="1200" baseline="0" dirty="0" smtClean="0">
                <a:solidFill>
                  <a:schemeClr val="tx1"/>
                </a:solidFill>
                <a:latin typeface="+mn-lt"/>
                <a:ea typeface="+mn-ea"/>
                <a:cs typeface="+mn-cs"/>
              </a:rPr>
              <a:t>Lo recomendable siempre es plantear todas las opciones que consideréis viables y decantarse por alguna esgrimiendo alguna razón. </a:t>
            </a:r>
          </a:p>
          <a:p>
            <a:pPr marL="1085850" lvl="2" indent="-171450">
              <a:buFontTx/>
              <a:buChar char="-"/>
            </a:pPr>
            <a:r>
              <a:rPr lang="es-ES" sz="1100" b="0" i="0" u="none" strike="noStrike" kern="1200" baseline="0" dirty="0" smtClean="0">
                <a:solidFill>
                  <a:schemeClr val="tx1"/>
                </a:solidFill>
                <a:latin typeface="+mn-lt"/>
                <a:ea typeface="+mn-ea"/>
                <a:cs typeface="+mn-cs"/>
              </a:rPr>
              <a:t>Para este supuesto, a la hora de enviar los informes periódicos a la UAFSE existen varias posibilidades: </a:t>
            </a:r>
            <a:r>
              <a:rPr lang="es-ES" sz="1100" b="0" i="0" u="none" strike="noStrike" kern="1200" baseline="0" dirty="0" err="1" smtClean="0">
                <a:solidFill>
                  <a:schemeClr val="tx1"/>
                </a:solidFill>
                <a:latin typeface="+mn-lt"/>
                <a:ea typeface="+mn-ea"/>
                <a:cs typeface="+mn-cs"/>
              </a:rPr>
              <a:t>sFTP</a:t>
            </a:r>
            <a:r>
              <a:rPr lang="es-ES" sz="1100" b="0" i="0" u="none" strike="noStrike" kern="1200" baseline="0" dirty="0" smtClean="0">
                <a:solidFill>
                  <a:schemeClr val="tx1"/>
                </a:solidFill>
                <a:latin typeface="+mn-lt"/>
                <a:ea typeface="+mn-ea"/>
                <a:cs typeface="+mn-cs"/>
              </a:rPr>
              <a:t>, Web </a:t>
            </a:r>
            <a:r>
              <a:rPr lang="es-ES" sz="1100" b="0" i="0" u="none" strike="noStrike" kern="1200" baseline="0" dirty="0" err="1" smtClean="0">
                <a:solidFill>
                  <a:schemeClr val="tx1"/>
                </a:solidFill>
                <a:latin typeface="+mn-lt"/>
                <a:ea typeface="+mn-ea"/>
                <a:cs typeface="+mn-cs"/>
              </a:rPr>
              <a:t>Services</a:t>
            </a:r>
            <a:r>
              <a:rPr lang="es-ES" sz="1100" b="0" i="0" u="none" strike="noStrike" kern="1200" baseline="0" dirty="0" smtClean="0">
                <a:solidFill>
                  <a:schemeClr val="tx1"/>
                </a:solidFill>
                <a:latin typeface="+mn-lt"/>
                <a:ea typeface="+mn-ea"/>
                <a:cs typeface="+mn-cs"/>
              </a:rPr>
              <a:t>, etc. Se asume la existencia de un servicio web para el envío periódico de la información a la Unidad, de no ser así se estudiarían otras alternativas como  el envío por </a:t>
            </a:r>
            <a:r>
              <a:rPr lang="es-ES" sz="1100" b="0" i="0" u="none" strike="noStrike" kern="1200" baseline="0" dirty="0" err="1" smtClean="0">
                <a:solidFill>
                  <a:schemeClr val="tx1"/>
                </a:solidFill>
                <a:latin typeface="+mn-lt"/>
                <a:ea typeface="+mn-ea"/>
                <a:cs typeface="+mn-cs"/>
              </a:rPr>
              <a:t>sFTP</a:t>
            </a:r>
            <a:r>
              <a:rPr lang="es-ES" sz="1100" b="0" i="0" u="none" strike="noStrike" kern="1200" baseline="0" dirty="0" smtClean="0">
                <a:solidFill>
                  <a:schemeClr val="tx1"/>
                </a:solidFill>
                <a:latin typeface="+mn-lt"/>
                <a:ea typeface="+mn-ea"/>
                <a:cs typeface="+mn-cs"/>
              </a:rPr>
              <a:t> (incluso correo electrónico). </a:t>
            </a:r>
          </a:p>
          <a:p>
            <a:pPr marL="1085850" lvl="2" indent="-171450">
              <a:buFontTx/>
              <a:buChar char="-"/>
            </a:pPr>
            <a:r>
              <a:rPr lang="es-ES" sz="1100" b="0" i="0" u="none" strike="noStrike" kern="1200" baseline="0" dirty="0" smtClean="0">
                <a:solidFill>
                  <a:schemeClr val="tx1"/>
                </a:solidFill>
                <a:latin typeface="+mn-lt"/>
                <a:ea typeface="+mn-ea"/>
                <a:cs typeface="+mn-cs"/>
              </a:rPr>
              <a:t>Desventajas de FTP: lo hacen poco </a:t>
            </a:r>
            <a:r>
              <a:rPr lang="es-ES" sz="1100" b="0" i="0" u="none" strike="noStrike" kern="1200" baseline="0" dirty="0" err="1" smtClean="0">
                <a:solidFill>
                  <a:schemeClr val="tx1"/>
                </a:solidFill>
                <a:latin typeface="+mn-lt"/>
                <a:ea typeface="+mn-ea"/>
                <a:cs typeface="+mn-cs"/>
              </a:rPr>
              <a:t>mantenible</a:t>
            </a:r>
            <a:r>
              <a:rPr lang="es-ES" sz="1100" b="0" i="0" u="none" strike="noStrike" kern="1200" baseline="0" dirty="0" smtClean="0">
                <a:solidFill>
                  <a:schemeClr val="tx1"/>
                </a:solidFill>
                <a:latin typeface="+mn-lt"/>
                <a:ea typeface="+mn-ea"/>
                <a:cs typeface="+mn-cs"/>
              </a:rPr>
              <a:t>, falta de formatos estandarizados, alto grado de acoplamiento entre las aplicaciones. </a:t>
            </a:r>
            <a:endParaRPr lang="es-ES" sz="1100" baseline="0" dirty="0" smtClean="0"/>
          </a:p>
          <a:p>
            <a:pPr marL="628650" lvl="1" indent="-171450">
              <a:buFontTx/>
              <a:buChar char="-"/>
            </a:pPr>
            <a:endParaRPr lang="es-ES" sz="1100" b="0" i="0" u="none" strike="noStrike" kern="1200" baseline="0" dirty="0" smtClean="0">
              <a:solidFill>
                <a:schemeClr val="tx1"/>
              </a:solidFill>
              <a:latin typeface="+mn-lt"/>
              <a:ea typeface="+mn-ea"/>
              <a:cs typeface="+mn-cs"/>
            </a:endParaRPr>
          </a:p>
          <a:p>
            <a:pPr marL="628650" lvl="1" indent="-171450">
              <a:buFontTx/>
              <a:buChar char="-"/>
            </a:pPr>
            <a:r>
              <a:rPr lang="es-ES" sz="1100" b="0" i="0" u="none" strike="noStrike" kern="1200" baseline="0" dirty="0" smtClean="0">
                <a:solidFill>
                  <a:schemeClr val="tx1"/>
                </a:solidFill>
                <a:latin typeface="+mn-lt"/>
                <a:ea typeface="+mn-ea"/>
                <a:cs typeface="+mn-cs"/>
              </a:rPr>
              <a:t>¿Hay que enviar notificaciones y/o comunicaciones? Si algún actor debe ser notificado hay que analizar cómo, sin olvidar los requisitos que establecen las leyes: el ciudadano tiene derecho a elegir el canal por el que desea ser notificado:  </a:t>
            </a:r>
          </a:p>
          <a:p>
            <a:pPr marL="1543050" lvl="3" indent="-171450">
              <a:buFontTx/>
              <a:buChar char="-"/>
            </a:pPr>
            <a:r>
              <a:rPr lang="es-ES" sz="1100" b="0" i="0" u="none" strike="noStrike" kern="1200" baseline="0" dirty="0" smtClean="0">
                <a:solidFill>
                  <a:schemeClr val="tx1"/>
                </a:solidFill>
                <a:latin typeface="+mn-lt"/>
                <a:ea typeface="+mn-ea"/>
                <a:cs typeface="+mn-cs"/>
              </a:rPr>
              <a:t>Artículo 38, 39, 40 del RD 1671 2009</a:t>
            </a:r>
          </a:p>
          <a:p>
            <a:pPr marL="1543050" lvl="3" indent="-171450">
              <a:buFontTx/>
              <a:buChar char="-"/>
            </a:pPr>
            <a:r>
              <a:rPr lang="es-ES" sz="1100" b="0" i="0" u="none" strike="noStrike" kern="1200" baseline="0" dirty="0" smtClean="0">
                <a:solidFill>
                  <a:schemeClr val="tx1"/>
                </a:solidFill>
                <a:latin typeface="+mn-lt"/>
                <a:ea typeface="+mn-ea"/>
                <a:cs typeface="+mn-cs"/>
              </a:rPr>
              <a:t>Correo: </a:t>
            </a:r>
            <a:r>
              <a:rPr lang="es-ES" sz="1100" b="0" i="0" u="none" strike="noStrike" kern="1200" baseline="0" dirty="0" err="1" smtClean="0">
                <a:solidFill>
                  <a:schemeClr val="tx1"/>
                </a:solidFill>
                <a:latin typeface="+mn-lt"/>
                <a:ea typeface="+mn-ea"/>
                <a:cs typeface="+mn-cs"/>
              </a:rPr>
              <a:t>Notific</a:t>
            </a:r>
            <a:r>
              <a:rPr lang="es-ES" sz="1100" b="0" i="0" u="none" strike="noStrike" kern="1200" baseline="0" dirty="0" smtClean="0">
                <a:solidFill>
                  <a:schemeClr val="tx1"/>
                </a:solidFill>
                <a:latin typeface="+mn-lt"/>
                <a:ea typeface="+mn-ea"/>
                <a:cs typeface="+mn-cs"/>
              </a:rPr>
              <a:t>@</a:t>
            </a:r>
          </a:p>
          <a:p>
            <a:pPr marL="1543050" lvl="3" indent="-171450">
              <a:buFontTx/>
              <a:buChar char="-"/>
            </a:pPr>
            <a:r>
              <a:rPr lang="es-ES" sz="1100" b="0" i="0" u="none" strike="noStrike" kern="1200" baseline="0" dirty="0" smtClean="0">
                <a:solidFill>
                  <a:schemeClr val="tx1"/>
                </a:solidFill>
                <a:latin typeface="+mn-lt"/>
                <a:ea typeface="+mn-ea"/>
                <a:cs typeface="+mn-cs"/>
              </a:rPr>
              <a:t>Electrónicamente: SNE</a:t>
            </a:r>
          </a:p>
          <a:p>
            <a:endParaRPr lang="es-ES" sz="1100" b="1"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17</a:t>
            </a:fld>
            <a:endParaRPr lang="es-ES"/>
          </a:p>
        </p:txBody>
      </p:sp>
    </p:spTree>
    <p:extLst>
      <p:ext uri="{BB962C8B-B14F-4D97-AF65-F5344CB8AC3E}">
        <p14:creationId xmlns:p14="http://schemas.microsoft.com/office/powerpoint/2010/main" val="39009539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lnSpcReduction="10000"/>
          </a:bodyPr>
          <a:lstStyle/>
          <a:p>
            <a:pPr marL="171450" indent="-171450">
              <a:buFontTx/>
              <a:buChar char="-"/>
            </a:pPr>
            <a:r>
              <a:rPr lang="es-ES" sz="1100" b="1" i="0" u="none" strike="noStrike" kern="1200" baseline="0" dirty="0" smtClean="0">
                <a:solidFill>
                  <a:schemeClr val="tx1"/>
                </a:solidFill>
                <a:latin typeface="+mn-lt"/>
                <a:ea typeface="+mn-ea"/>
                <a:cs typeface="+mn-cs"/>
              </a:rPr>
              <a:t>Capa de presentación: </a:t>
            </a:r>
            <a:r>
              <a:rPr lang="es-ES" sz="1100" b="0" i="0" u="none" strike="noStrike" kern="1200" baseline="0" dirty="0" smtClean="0">
                <a:solidFill>
                  <a:schemeClr val="tx1"/>
                </a:solidFill>
                <a:latin typeface="+mn-lt"/>
                <a:ea typeface="+mn-ea"/>
                <a:cs typeface="+mn-cs"/>
              </a:rPr>
              <a:t>Interfaz web que permite el acceso a los usuarios de la aplicación mostrando una interfaz distinta en función de la autenticación del mismo.</a:t>
            </a:r>
          </a:p>
          <a:p>
            <a:pPr marL="171450" indent="-171450">
              <a:buFontTx/>
              <a:buChar char="-"/>
            </a:pPr>
            <a:r>
              <a:rPr lang="es-ES" sz="1100" b="0" i="0" u="none" strike="noStrike" kern="1200" baseline="0" dirty="0" smtClean="0">
                <a:solidFill>
                  <a:schemeClr val="tx1"/>
                </a:solidFill>
                <a:latin typeface="+mn-lt"/>
                <a:ea typeface="+mn-ea"/>
                <a:cs typeface="+mn-cs"/>
              </a:rPr>
              <a:t>La capa de presentación se adaptará el interfaz a los usuarios (organismos, joven, funcionario). </a:t>
            </a:r>
          </a:p>
          <a:p>
            <a:pPr marL="628650" lvl="1" indent="-171450">
              <a:buFontTx/>
              <a:buChar char="-"/>
            </a:pPr>
            <a:r>
              <a:rPr lang="es-ES" sz="1100" b="1" i="0" u="none" strike="noStrike" kern="1200" baseline="0" dirty="0" smtClean="0">
                <a:solidFill>
                  <a:schemeClr val="tx1"/>
                </a:solidFill>
                <a:latin typeface="+mn-lt"/>
                <a:ea typeface="+mn-ea"/>
                <a:cs typeface="+mn-cs"/>
              </a:rPr>
              <a:t>¿Cómo se autentican los actores en el sistema? </a:t>
            </a:r>
          </a:p>
          <a:p>
            <a:pPr marL="628650" lvl="1" indent="-171450">
              <a:buFontTx/>
              <a:buChar char="-"/>
            </a:pPr>
            <a:r>
              <a:rPr lang="es-ES" sz="1100" b="0" i="0" u="none" strike="noStrike" kern="1200" baseline="0" dirty="0" smtClean="0">
                <a:solidFill>
                  <a:schemeClr val="tx1"/>
                </a:solidFill>
                <a:latin typeface="+mn-lt"/>
                <a:ea typeface="+mn-ea"/>
                <a:cs typeface="+mn-cs"/>
              </a:rPr>
              <a:t>¿Certificado electrónico? ¿De qué tipo? </a:t>
            </a:r>
          </a:p>
          <a:p>
            <a:pPr marL="628650" lvl="1" indent="-171450">
              <a:buFontTx/>
              <a:buChar char="-"/>
            </a:pPr>
            <a:r>
              <a:rPr lang="es-ES" sz="1100" b="0" i="0" u="none" strike="noStrike" kern="1200" baseline="0" dirty="0" smtClean="0">
                <a:solidFill>
                  <a:schemeClr val="tx1"/>
                </a:solidFill>
                <a:latin typeface="+mn-lt"/>
                <a:ea typeface="+mn-ea"/>
                <a:cs typeface="+mn-cs"/>
              </a:rPr>
              <a:t>¿Usuario y contraseña? </a:t>
            </a:r>
          </a:p>
          <a:p>
            <a:pPr marL="628650" lvl="1" indent="-171450">
              <a:buFontTx/>
              <a:buChar char="-"/>
            </a:pPr>
            <a:r>
              <a:rPr lang="es-ES" sz="1100" b="0" i="0" u="none" strike="noStrike" kern="1200" baseline="0" dirty="0" smtClean="0">
                <a:solidFill>
                  <a:schemeClr val="tx1"/>
                </a:solidFill>
                <a:latin typeface="+mn-lt"/>
                <a:ea typeface="+mn-ea"/>
                <a:cs typeface="+mn-cs"/>
              </a:rPr>
              <a:t>¿Es necesario que se autentique? (Si pensamos en un portal de consulta de información pública no haría falta autenticación de ningún tipo, por ejemplo). </a:t>
            </a:r>
          </a:p>
          <a:p>
            <a:pPr marL="171450" lvl="0" indent="-171450">
              <a:buFontTx/>
              <a:buChar char="-"/>
            </a:pPr>
            <a:r>
              <a:rPr lang="es-ES" sz="1100" b="0" i="0" u="none" strike="noStrike" kern="1200" baseline="0" dirty="0" smtClean="0">
                <a:solidFill>
                  <a:schemeClr val="tx1"/>
                </a:solidFill>
                <a:latin typeface="+mn-lt"/>
                <a:ea typeface="+mn-ea"/>
                <a:cs typeface="+mn-cs"/>
              </a:rPr>
              <a:t>En nuestro supuesto</a:t>
            </a:r>
          </a:p>
          <a:p>
            <a:pPr marL="628650" lvl="1" indent="-171450">
              <a:buFontTx/>
              <a:buChar char="-"/>
            </a:pPr>
            <a:r>
              <a:rPr lang="es-ES" sz="1100" b="0" i="0" u="none" strike="noStrike" kern="1200" baseline="0" dirty="0" smtClean="0">
                <a:solidFill>
                  <a:schemeClr val="tx1"/>
                </a:solidFill>
                <a:latin typeface="+mn-lt"/>
                <a:ea typeface="+mn-ea"/>
                <a:cs typeface="+mn-cs"/>
              </a:rPr>
              <a:t>Los jóvenes acceden mediante certificado de persona física o </a:t>
            </a:r>
            <a:r>
              <a:rPr lang="es-ES" sz="1100" b="0" i="0" u="none" strike="noStrike" kern="1200" baseline="0" dirty="0" err="1" smtClean="0">
                <a:solidFill>
                  <a:schemeClr val="tx1"/>
                </a:solidFill>
                <a:latin typeface="+mn-lt"/>
                <a:ea typeface="+mn-ea"/>
                <a:cs typeface="+mn-cs"/>
              </a:rPr>
              <a:t>DNIe</a:t>
            </a:r>
            <a:r>
              <a:rPr lang="es-ES" sz="1100" b="0" i="0" u="none" strike="noStrike" kern="1200" baseline="0" dirty="0" smtClean="0">
                <a:solidFill>
                  <a:schemeClr val="tx1"/>
                </a:solidFill>
                <a:latin typeface="+mn-lt"/>
                <a:ea typeface="+mn-ea"/>
                <a:cs typeface="+mn-cs"/>
              </a:rPr>
              <a:t>. </a:t>
            </a:r>
          </a:p>
          <a:p>
            <a:pPr marL="628650" lvl="1" indent="-171450">
              <a:buFontTx/>
              <a:buChar char="-"/>
            </a:pPr>
            <a:r>
              <a:rPr lang="es-ES" sz="1100" b="0" i="0" u="none" strike="noStrike" kern="1200" baseline="0" dirty="0" smtClean="0">
                <a:solidFill>
                  <a:schemeClr val="tx1"/>
                </a:solidFill>
                <a:latin typeface="+mn-lt"/>
                <a:ea typeface="+mn-ea"/>
                <a:cs typeface="+mn-cs"/>
              </a:rPr>
              <a:t>Las empresas mediante certificado de persona jurídica o física. </a:t>
            </a:r>
          </a:p>
          <a:p>
            <a:pPr marL="628650" lvl="1" indent="-171450">
              <a:buFontTx/>
              <a:buChar char="-"/>
            </a:pPr>
            <a:r>
              <a:rPr lang="es-ES" sz="1100" b="0" i="0" u="none" strike="noStrike" kern="1200" baseline="0" dirty="0" smtClean="0">
                <a:solidFill>
                  <a:schemeClr val="tx1"/>
                </a:solidFill>
                <a:latin typeface="+mn-lt"/>
                <a:ea typeface="+mn-ea"/>
                <a:cs typeface="+mn-cs"/>
              </a:rPr>
              <a:t>Los funcionarios mediante certificado de empleado público o </a:t>
            </a:r>
            <a:r>
              <a:rPr lang="es-ES" sz="1100" b="0" i="0" u="none" strike="noStrike" kern="1200" baseline="0" dirty="0" err="1" smtClean="0">
                <a:solidFill>
                  <a:schemeClr val="tx1"/>
                </a:solidFill>
                <a:latin typeface="+mn-lt"/>
                <a:ea typeface="+mn-ea"/>
                <a:cs typeface="+mn-cs"/>
              </a:rPr>
              <a:t>DNIe</a:t>
            </a:r>
            <a:r>
              <a:rPr lang="es-ES" sz="1100" b="0" i="0" u="none" strike="noStrike" kern="1200" baseline="0" dirty="0" smtClean="0">
                <a:solidFill>
                  <a:schemeClr val="tx1"/>
                </a:solidFill>
                <a:latin typeface="+mn-lt"/>
                <a:ea typeface="+mn-ea"/>
                <a:cs typeface="+mn-cs"/>
              </a:rPr>
              <a:t>. </a:t>
            </a:r>
          </a:p>
          <a:p>
            <a:pPr marL="628650" marR="0" lvl="1" indent="-171450" algn="l" defTabSz="914400" rtl="0" eaLnBrk="1" fontAlgn="auto" latinLnBrk="0" hangingPunct="1">
              <a:lnSpc>
                <a:spcPct val="100000"/>
              </a:lnSpc>
              <a:spcBef>
                <a:spcPts val="0"/>
              </a:spcBef>
              <a:spcAft>
                <a:spcPts val="0"/>
              </a:spcAft>
              <a:buClrTx/>
              <a:buSzTx/>
              <a:buFontTx/>
              <a:buChar char="-"/>
              <a:tabLst/>
              <a:defRPr/>
            </a:pPr>
            <a:r>
              <a:rPr lang="es-ES" sz="1100" b="0" i="0" u="none" strike="noStrike" kern="1200" baseline="0" dirty="0" smtClean="0">
                <a:solidFill>
                  <a:schemeClr val="tx1"/>
                </a:solidFill>
                <a:latin typeface="+mn-lt"/>
                <a:ea typeface="+mn-ea"/>
                <a:cs typeface="+mn-cs"/>
              </a:rPr>
              <a:t>Este año: identificación con Clave Orden PRE/1838/2014 </a:t>
            </a:r>
          </a:p>
          <a:p>
            <a:pPr marL="171450" indent="-171450">
              <a:buFontTx/>
              <a:buChar char="-"/>
            </a:pPr>
            <a:r>
              <a:rPr lang="es-ES" sz="1100" b="0" i="0" u="none" strike="noStrike" kern="1200" baseline="0" dirty="0" smtClean="0">
                <a:solidFill>
                  <a:schemeClr val="tx1"/>
                </a:solidFill>
                <a:latin typeface="+mn-lt"/>
                <a:ea typeface="+mn-ea"/>
                <a:cs typeface="+mn-cs"/>
              </a:rPr>
              <a:t>Accesibilidad </a:t>
            </a:r>
          </a:p>
          <a:p>
            <a:pPr marL="628650" lvl="1" indent="-171450">
              <a:buFontTx/>
              <a:buChar char="-"/>
            </a:pPr>
            <a:r>
              <a:rPr lang="es-ES" sz="1100" b="0" i="0" u="none" strike="noStrike" kern="1200" baseline="0" dirty="0" smtClean="0">
                <a:solidFill>
                  <a:schemeClr val="tx1"/>
                </a:solidFill>
                <a:latin typeface="+mn-lt"/>
                <a:ea typeface="+mn-ea"/>
                <a:cs typeface="+mn-cs"/>
              </a:rPr>
              <a:t>RD 1494/2007</a:t>
            </a:r>
          </a:p>
          <a:p>
            <a:pPr marL="628650" lvl="1" indent="-171450">
              <a:buFontTx/>
              <a:buChar char="-"/>
            </a:pPr>
            <a:r>
              <a:rPr lang="es-ES" sz="1100" b="0" i="0" u="none" strike="noStrike" kern="1200" baseline="0" dirty="0" smtClean="0">
                <a:solidFill>
                  <a:schemeClr val="tx1"/>
                </a:solidFill>
                <a:latin typeface="+mn-lt"/>
                <a:ea typeface="+mn-ea"/>
                <a:cs typeface="+mn-cs"/>
              </a:rPr>
              <a:t>UNE 139803:2012. </a:t>
            </a:r>
          </a:p>
          <a:p>
            <a:pPr marL="171450" lvl="0" indent="-171450">
              <a:buFontTx/>
              <a:buChar char="-"/>
            </a:pPr>
            <a:r>
              <a:rPr lang="es-ES" sz="1100" b="0" i="0" u="none" strike="noStrike" kern="1200" baseline="0" dirty="0" smtClean="0">
                <a:solidFill>
                  <a:schemeClr val="tx1"/>
                </a:solidFill>
                <a:latin typeface="+mn-lt"/>
                <a:ea typeface="+mn-ea"/>
                <a:cs typeface="+mn-cs"/>
              </a:rPr>
              <a:t>Multilingüismo</a:t>
            </a:r>
          </a:p>
          <a:p>
            <a:pPr marL="628650" lvl="1" indent="-171450">
              <a:buFontTx/>
              <a:buChar char="-"/>
            </a:pPr>
            <a:r>
              <a:rPr lang="es-ES" sz="1100" b="0" i="0" u="none" strike="noStrike" kern="1200" baseline="0" dirty="0" smtClean="0">
                <a:solidFill>
                  <a:schemeClr val="tx1"/>
                </a:solidFill>
                <a:latin typeface="+mn-lt"/>
                <a:ea typeface="+mn-ea"/>
                <a:cs typeface="+mn-cs"/>
              </a:rPr>
              <a:t>PLATA</a:t>
            </a:r>
          </a:p>
          <a:p>
            <a:pPr marL="628650" lvl="1" indent="-171450">
              <a:buFontTx/>
              <a:buChar char="-"/>
            </a:pPr>
            <a:r>
              <a:rPr lang="es-ES" sz="1100" b="0" i="0" u="none" strike="noStrike" kern="1200" baseline="0" dirty="0" smtClean="0">
                <a:solidFill>
                  <a:schemeClr val="tx1"/>
                </a:solidFill>
                <a:latin typeface="+mn-lt"/>
                <a:ea typeface="+mn-ea"/>
                <a:cs typeface="+mn-cs"/>
              </a:rPr>
              <a:t>Disposición Adicional Sexta Ley 11/2007:  “</a:t>
            </a:r>
            <a:r>
              <a:rPr lang="es-ES" sz="1100" dirty="0" smtClean="0"/>
              <a:t>Se garantizará el uso de las lenguas oficiales del Estado en las relaciones por medios electrónicos de los ciudadanos con las Administraciones Públicas”</a:t>
            </a:r>
          </a:p>
          <a:p>
            <a:pPr marL="171450" lvl="0" indent="-171450">
              <a:buFontTx/>
              <a:buChar char="-"/>
            </a:pPr>
            <a:r>
              <a:rPr lang="es-ES" sz="1100" b="0" i="0" u="none" strike="noStrike" kern="1200" baseline="0" dirty="0" smtClean="0">
                <a:solidFill>
                  <a:schemeClr val="tx1"/>
                </a:solidFill>
                <a:latin typeface="+mn-lt"/>
                <a:ea typeface="+mn-ea"/>
                <a:cs typeface="+mn-cs"/>
              </a:rPr>
              <a:t>HTML 5, CSS3, </a:t>
            </a:r>
            <a:r>
              <a:rPr lang="es-ES" sz="1100" b="0" i="0" u="none" strike="noStrike" kern="1200" baseline="0" dirty="0" err="1" smtClean="0">
                <a:solidFill>
                  <a:schemeClr val="tx1"/>
                </a:solidFill>
                <a:latin typeface="+mn-lt"/>
                <a:ea typeface="+mn-ea"/>
                <a:cs typeface="+mn-cs"/>
              </a:rPr>
              <a:t>Responsive</a:t>
            </a:r>
            <a:r>
              <a:rPr lang="es-ES" sz="1100" b="0" i="0" u="none" strike="noStrike" kern="1200" baseline="0" dirty="0" smtClean="0">
                <a:solidFill>
                  <a:schemeClr val="tx1"/>
                </a:solidFill>
                <a:latin typeface="+mn-lt"/>
                <a:ea typeface="+mn-ea"/>
                <a:cs typeface="+mn-cs"/>
              </a:rPr>
              <a:t> </a:t>
            </a:r>
            <a:r>
              <a:rPr lang="es-ES" sz="1100" b="0" i="0" u="none" strike="noStrike" kern="1200" baseline="0" dirty="0" err="1" smtClean="0">
                <a:solidFill>
                  <a:schemeClr val="tx1"/>
                </a:solidFill>
                <a:latin typeface="+mn-lt"/>
                <a:ea typeface="+mn-ea"/>
                <a:cs typeface="+mn-cs"/>
              </a:rPr>
              <a:t>Design</a:t>
            </a:r>
            <a:endParaRPr lang="es-ES" sz="1100" b="0" i="0" u="none" strike="noStrike" kern="1200" baseline="0" dirty="0" smtClean="0">
              <a:solidFill>
                <a:schemeClr val="tx1"/>
              </a:solidFill>
              <a:latin typeface="+mn-lt"/>
              <a:ea typeface="+mn-ea"/>
              <a:cs typeface="+mn-cs"/>
            </a:endParaRPr>
          </a:p>
          <a:p>
            <a:pPr marL="628650" lvl="1" indent="-171450">
              <a:buFontTx/>
              <a:buChar char="-"/>
            </a:pPr>
            <a:r>
              <a:rPr lang="es-ES" sz="1100" b="0" i="0" u="none" strike="noStrike" kern="1200" baseline="0" dirty="0" smtClean="0">
                <a:solidFill>
                  <a:schemeClr val="tx1"/>
                </a:solidFill>
                <a:latin typeface="+mn-lt"/>
                <a:ea typeface="+mn-ea"/>
                <a:cs typeface="+mn-cs"/>
              </a:rPr>
              <a:t>Se usará en la medida de lo posible HTML5 para dar solución a la movilidad y poder adaptarse a todos los dispositivos, estudiando su adaptabilidad a todos los navegadores. </a:t>
            </a:r>
          </a:p>
          <a:p>
            <a:pPr marL="171450" lvl="0" indent="-171450">
              <a:buFontTx/>
              <a:buChar char="-"/>
            </a:pPr>
            <a:r>
              <a:rPr lang="es-ES" sz="1100" dirty="0" smtClean="0"/>
              <a:t>Aplicación</a:t>
            </a:r>
            <a:r>
              <a:rPr lang="es-ES" sz="1100" baseline="0" dirty="0" smtClean="0"/>
              <a:t> móvil: Si es nativa o híbrida tendrá una interfaz diferenciada (cliente pesado móvil). Si es web no tiene por qué, ya que la misma capa de presentación sirve para la versión PC, </a:t>
            </a:r>
            <a:r>
              <a:rPr lang="es-ES" sz="1100" baseline="0" dirty="0" err="1" smtClean="0"/>
              <a:t>tablet</a:t>
            </a:r>
            <a:r>
              <a:rPr lang="es-ES" sz="1100" baseline="0" dirty="0" smtClean="0"/>
              <a:t> o móvil. </a:t>
            </a:r>
            <a:endParaRPr lang="es-ES" sz="1100" dirty="0"/>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18</a:t>
            </a:fld>
            <a:endParaRPr lang="es-ES"/>
          </a:p>
        </p:txBody>
      </p:sp>
    </p:spTree>
    <p:extLst>
      <p:ext uri="{BB962C8B-B14F-4D97-AF65-F5344CB8AC3E}">
        <p14:creationId xmlns:p14="http://schemas.microsoft.com/office/powerpoint/2010/main" val="28431161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92500"/>
          </a:bodyPr>
          <a:lstStyle/>
          <a:p>
            <a:pPr marL="457200" lvl="1" indent="0">
              <a:buFontTx/>
              <a:buNone/>
            </a:pPr>
            <a:endParaRPr lang="es-ES" sz="1100" b="0" i="0" u="none" strike="noStrike" kern="1200" baseline="0" dirty="0" smtClean="0">
              <a:solidFill>
                <a:schemeClr val="tx1"/>
              </a:solidFill>
              <a:latin typeface="+mn-lt"/>
              <a:ea typeface="+mn-ea"/>
              <a:cs typeface="+mn-cs"/>
            </a:endParaRPr>
          </a:p>
          <a:p>
            <a:pPr marL="171450" lvl="0" indent="-171450">
              <a:buFontTx/>
              <a:buChar char="-"/>
            </a:pPr>
            <a:r>
              <a:rPr lang="es-ES" sz="1100" b="1" i="0" u="none" strike="noStrike" kern="1200" baseline="0" dirty="0" smtClean="0">
                <a:solidFill>
                  <a:schemeClr val="tx1"/>
                </a:solidFill>
                <a:latin typeface="+mn-lt"/>
                <a:ea typeface="+mn-ea"/>
                <a:cs typeface="+mn-cs"/>
              </a:rPr>
              <a:t>Nombre de los módulos</a:t>
            </a:r>
          </a:p>
          <a:p>
            <a:pPr marL="628650" lvl="1" indent="-171450">
              <a:buFontTx/>
              <a:buChar char="-"/>
            </a:pPr>
            <a:r>
              <a:rPr lang="es-ES" sz="1100" b="0" i="0" u="none" strike="noStrike" kern="1200" baseline="0" dirty="0" smtClean="0">
                <a:solidFill>
                  <a:schemeClr val="tx1"/>
                </a:solidFill>
                <a:latin typeface="+mn-lt"/>
                <a:ea typeface="+mn-ea"/>
                <a:cs typeface="+mn-cs"/>
              </a:rPr>
              <a:t>Que todos los módulos o la gran mayoría tengan nombres que hagan referencia a lógica descrita en el enunciado</a:t>
            </a:r>
          </a:p>
          <a:p>
            <a:pPr marL="457200" lvl="1" indent="0">
              <a:buFontTx/>
              <a:buNone/>
            </a:pPr>
            <a:endParaRPr lang="es-ES" sz="1100" b="0" i="0" u="none" strike="noStrike" kern="1200" baseline="0" dirty="0" smtClean="0">
              <a:solidFill>
                <a:schemeClr val="tx1"/>
              </a:solidFill>
              <a:latin typeface="+mn-lt"/>
              <a:ea typeface="+mn-ea"/>
              <a:cs typeface="+mn-cs"/>
            </a:endParaRPr>
          </a:p>
          <a:p>
            <a:pPr marL="171450" lvl="0" indent="-171450">
              <a:buFontTx/>
              <a:buChar char="-"/>
            </a:pPr>
            <a:r>
              <a:rPr lang="es-ES" sz="1100" b="1" i="0" u="none" strike="noStrike" kern="1200" baseline="0" dirty="0" smtClean="0">
                <a:solidFill>
                  <a:schemeClr val="tx1"/>
                </a:solidFill>
                <a:latin typeface="+mn-lt"/>
                <a:ea typeface="+mn-ea"/>
                <a:cs typeface="+mn-cs"/>
              </a:rPr>
              <a:t>Módulos</a:t>
            </a:r>
            <a:r>
              <a:rPr lang="es-ES" sz="1100" b="0" i="0" u="none" strike="noStrike" kern="1200" baseline="0" dirty="0" smtClean="0">
                <a:solidFill>
                  <a:schemeClr val="tx1"/>
                </a:solidFill>
                <a:latin typeface="+mn-lt"/>
                <a:ea typeface="+mn-ea"/>
                <a:cs typeface="+mn-cs"/>
              </a:rPr>
              <a:t> </a:t>
            </a:r>
          </a:p>
          <a:p>
            <a:pPr marL="628650" lvl="1" indent="-171450">
              <a:buFontTx/>
              <a:buChar char="-"/>
            </a:pPr>
            <a:r>
              <a:rPr lang="es-ES" sz="1100" b="0" i="0" u="none" strike="noStrike" kern="1200" baseline="0" dirty="0" smtClean="0">
                <a:solidFill>
                  <a:schemeClr val="tx1"/>
                </a:solidFill>
                <a:latin typeface="+mn-lt"/>
                <a:ea typeface="+mn-ea"/>
                <a:cs typeface="+mn-cs"/>
              </a:rPr>
              <a:t>Módulo de Gestión de perfiles, recogerá la lógica relativa a los perfiles de los jóvenes, su consulta o modificación. Los datos de los perfiles habrán sido recabados de la plataforma de intermediación y comprobados automáticamente sin intervención humana. </a:t>
            </a:r>
          </a:p>
          <a:p>
            <a:pPr marL="628650" lvl="1" indent="-171450">
              <a:buFontTx/>
              <a:buChar char="-"/>
            </a:pPr>
            <a:r>
              <a:rPr lang="es-ES" sz="1100" b="0" i="0" u="none" strike="noStrike" kern="1200" baseline="0" dirty="0" smtClean="0">
                <a:solidFill>
                  <a:schemeClr val="tx1"/>
                </a:solidFill>
                <a:latin typeface="+mn-lt"/>
                <a:ea typeface="+mn-ea"/>
                <a:cs typeface="+mn-cs"/>
              </a:rPr>
              <a:t>Módulo Gestión de actuación válida, recoge la lógica relativa a las actuaciones válidas, altas, bajas, asociaciones con perfiles, etc. </a:t>
            </a:r>
          </a:p>
          <a:p>
            <a:pPr marL="628650" lvl="1" indent="-171450">
              <a:buFontTx/>
              <a:buChar char="-"/>
            </a:pPr>
            <a:r>
              <a:rPr lang="es-ES" sz="1100" b="0" i="0" u="none" strike="noStrike" kern="1200" baseline="0" dirty="0" smtClean="0">
                <a:solidFill>
                  <a:schemeClr val="tx1"/>
                </a:solidFill>
                <a:latin typeface="+mn-lt"/>
                <a:ea typeface="+mn-ea"/>
                <a:cs typeface="+mn-cs"/>
              </a:rPr>
              <a:t>Módulo de seguimiento o estadísticas:</a:t>
            </a:r>
          </a:p>
          <a:p>
            <a:pPr marL="1085850" lvl="2" indent="-171450">
              <a:buFontTx/>
              <a:buChar char="-"/>
            </a:pPr>
            <a:r>
              <a:rPr lang="es-ES" sz="1100" b="0" i="0" u="none" strike="noStrike" kern="1200" baseline="0" dirty="0" smtClean="0">
                <a:solidFill>
                  <a:schemeClr val="tx1"/>
                </a:solidFill>
                <a:latin typeface="+mn-lt"/>
                <a:ea typeface="+mn-ea"/>
                <a:cs typeface="+mn-cs"/>
              </a:rPr>
              <a:t>Negocio: encargado de explotar la información del sistema. </a:t>
            </a:r>
          </a:p>
          <a:p>
            <a:pPr marL="1085850" lvl="2" indent="-171450">
              <a:buFontTx/>
              <a:buChar char="-"/>
            </a:pPr>
            <a:r>
              <a:rPr lang="es-ES" sz="1100" b="0" i="0" u="none" strike="noStrike" kern="1200" baseline="0" dirty="0" smtClean="0">
                <a:solidFill>
                  <a:schemeClr val="tx1"/>
                </a:solidFill>
                <a:latin typeface="+mn-lt"/>
                <a:ea typeface="+mn-ea"/>
                <a:cs typeface="+mn-cs"/>
              </a:rPr>
              <a:t>Tecnología: En principio se considera que sería suficiente con el uso de librerías como </a:t>
            </a:r>
            <a:r>
              <a:rPr lang="es-ES" sz="1100" b="0" i="0" u="none" strike="noStrike" kern="1200" baseline="0" dirty="0" err="1" smtClean="0">
                <a:solidFill>
                  <a:schemeClr val="tx1"/>
                </a:solidFill>
                <a:latin typeface="+mn-lt"/>
                <a:ea typeface="+mn-ea"/>
                <a:cs typeface="+mn-cs"/>
              </a:rPr>
              <a:t>JasperReports</a:t>
            </a:r>
            <a:r>
              <a:rPr lang="es-ES" sz="1100" b="0" i="0" u="none" strike="noStrike" kern="1200" baseline="0" dirty="0" smtClean="0">
                <a:solidFill>
                  <a:schemeClr val="tx1"/>
                </a:solidFill>
                <a:latin typeface="+mn-lt"/>
                <a:ea typeface="+mn-ea"/>
                <a:cs typeface="+mn-cs"/>
              </a:rPr>
              <a:t> para dar cumplimiento la funcionalidad. No se contempla la necesidad de crear un DWH aparte, aunque si fuera necesario </a:t>
            </a:r>
            <a:r>
              <a:rPr lang="es-ES" sz="1100" b="1" i="0" u="none" strike="noStrike" kern="1200" baseline="0" dirty="0" smtClean="0">
                <a:solidFill>
                  <a:schemeClr val="tx1"/>
                </a:solidFill>
                <a:latin typeface="+mn-lt"/>
                <a:ea typeface="+mn-ea"/>
                <a:cs typeface="+mn-cs"/>
              </a:rPr>
              <a:t>se estudiaría</a:t>
            </a:r>
            <a:r>
              <a:rPr lang="es-ES" sz="1100" b="0" i="0" u="none" strike="noStrike" kern="1200" baseline="0" dirty="0" smtClean="0">
                <a:solidFill>
                  <a:schemeClr val="tx1"/>
                </a:solidFill>
                <a:latin typeface="+mn-lt"/>
                <a:ea typeface="+mn-ea"/>
                <a:cs typeface="+mn-cs"/>
              </a:rPr>
              <a:t> la creación de procesos ETL para alimentar un DWH ya existente en el Ministerio. </a:t>
            </a:r>
          </a:p>
          <a:p>
            <a:pPr marL="628650" lvl="1" indent="-171450">
              <a:buFontTx/>
              <a:buChar char="-"/>
            </a:pPr>
            <a:r>
              <a:rPr lang="es-ES" sz="1100" b="0" i="0" u="none" strike="noStrike" kern="1200" baseline="0" dirty="0" smtClean="0">
                <a:solidFill>
                  <a:schemeClr val="tx1"/>
                </a:solidFill>
                <a:latin typeface="+mn-lt"/>
                <a:ea typeface="+mn-ea"/>
                <a:cs typeface="+mn-cs"/>
              </a:rPr>
              <a:t>Módulo de evaluación de la información: encargado de recoger los datos de la plataforma de intermediación y realizar la validación de los mismos para incluir al joven en la lista de demandantes. La evaluación es automática, sin interacción humana.</a:t>
            </a:r>
          </a:p>
          <a:p>
            <a:pPr marL="171450" indent="-171450">
              <a:buFontTx/>
              <a:buChar char="-"/>
            </a:pPr>
            <a:endParaRPr lang="es-ES" sz="1100" b="0" i="0" u="none" strike="noStrike" kern="1200" baseline="0" dirty="0" smtClean="0">
              <a:solidFill>
                <a:schemeClr val="tx1"/>
              </a:solidFill>
              <a:latin typeface="+mn-lt"/>
              <a:ea typeface="+mn-ea"/>
              <a:cs typeface="+mn-cs"/>
            </a:endParaRPr>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19</a:t>
            </a:fld>
            <a:endParaRPr lang="es-ES"/>
          </a:p>
        </p:txBody>
      </p:sp>
    </p:spTree>
    <p:extLst>
      <p:ext uri="{BB962C8B-B14F-4D97-AF65-F5344CB8AC3E}">
        <p14:creationId xmlns:p14="http://schemas.microsoft.com/office/powerpoint/2010/main" val="3569234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marL="171450" indent="-171450">
              <a:buFontTx/>
              <a:buChar char="-"/>
            </a:pPr>
            <a:r>
              <a:rPr lang="es-ES" sz="1100" b="0" i="0" u="none" strike="noStrike" kern="1200" baseline="0" dirty="0" smtClean="0">
                <a:solidFill>
                  <a:schemeClr val="tx1"/>
                </a:solidFill>
                <a:latin typeface="+mn-lt"/>
                <a:ea typeface="+mn-ea"/>
                <a:cs typeface="+mn-cs"/>
              </a:rPr>
              <a:t>Tramitador: encargado de realizar el flujo de tareas que se describen en el procedimiento administrativo. </a:t>
            </a:r>
          </a:p>
          <a:p>
            <a:pPr marL="628650" lvl="1" indent="-171450">
              <a:buFontTx/>
              <a:buChar char="-"/>
            </a:pPr>
            <a:r>
              <a:rPr lang="es-ES" sz="1100" b="0" i="0" u="none" strike="noStrike" kern="1200" baseline="0" dirty="0" smtClean="0">
                <a:solidFill>
                  <a:schemeClr val="tx1"/>
                </a:solidFill>
                <a:latin typeface="+mn-lt"/>
                <a:ea typeface="+mn-ea"/>
                <a:cs typeface="+mn-cs"/>
              </a:rPr>
              <a:t>Se </a:t>
            </a:r>
            <a:r>
              <a:rPr lang="es-ES" sz="1100" b="1" i="0" u="none" strike="noStrike" kern="1200" baseline="0" dirty="0" smtClean="0">
                <a:solidFill>
                  <a:schemeClr val="tx1"/>
                </a:solidFill>
                <a:latin typeface="+mn-lt"/>
                <a:ea typeface="+mn-ea"/>
                <a:cs typeface="+mn-cs"/>
              </a:rPr>
              <a:t>reutilizará</a:t>
            </a:r>
            <a:r>
              <a:rPr lang="es-ES" sz="1100" b="0" i="0" u="none" strike="noStrike" kern="1200" baseline="0" dirty="0" smtClean="0">
                <a:solidFill>
                  <a:schemeClr val="tx1"/>
                </a:solidFill>
                <a:latin typeface="+mn-lt"/>
                <a:ea typeface="+mn-ea"/>
                <a:cs typeface="+mn-cs"/>
              </a:rPr>
              <a:t> en la medida de lo posible, dando cumplimiento al artículo 17.3 del ENI que establece que todas las AAPP utilizarán soluciones ya existentes que cubran total o parcialmente las funcionalidades de nuevos sistemas. </a:t>
            </a:r>
          </a:p>
          <a:p>
            <a:pPr marL="628650" lvl="1" indent="-171450">
              <a:buFontTx/>
              <a:buChar char="-"/>
            </a:pPr>
            <a:r>
              <a:rPr lang="es-ES" sz="1100" b="0" i="0" u="none" strike="noStrike" kern="1200" baseline="0" dirty="0" smtClean="0">
                <a:solidFill>
                  <a:schemeClr val="tx1"/>
                </a:solidFill>
                <a:latin typeface="+mn-lt"/>
                <a:ea typeface="+mn-ea"/>
                <a:cs typeface="+mn-cs"/>
              </a:rPr>
              <a:t>Se realizará un </a:t>
            </a:r>
            <a:r>
              <a:rPr lang="es-ES" sz="1100" b="1" i="0" u="none" strike="noStrike" kern="1200" baseline="0" dirty="0" smtClean="0">
                <a:solidFill>
                  <a:schemeClr val="tx1"/>
                </a:solidFill>
                <a:latin typeface="+mn-lt"/>
                <a:ea typeface="+mn-ea"/>
                <a:cs typeface="+mn-cs"/>
              </a:rPr>
              <a:t>estudio en el CTT (que aparezca luego en el Gantt)</a:t>
            </a:r>
            <a:r>
              <a:rPr lang="es-ES" sz="1100" b="0" i="0" u="none" strike="noStrike" kern="1200" baseline="0" dirty="0" smtClean="0">
                <a:solidFill>
                  <a:schemeClr val="tx1"/>
                </a:solidFill>
                <a:latin typeface="+mn-lt"/>
                <a:ea typeface="+mn-ea"/>
                <a:cs typeface="+mn-cs"/>
              </a:rPr>
              <a:t> para ver la idoneidad de tramitadores como </a:t>
            </a:r>
          </a:p>
          <a:p>
            <a:pPr marL="1085850" lvl="2" indent="-171450">
              <a:buFontTx/>
              <a:buChar char="-"/>
            </a:pPr>
            <a:r>
              <a:rPr lang="es-ES" sz="1100" b="0" i="0" u="none" strike="noStrike" kern="1200" baseline="0" dirty="0" smtClean="0">
                <a:solidFill>
                  <a:schemeClr val="tx1"/>
                </a:solidFill>
                <a:latin typeface="+mn-lt"/>
                <a:ea typeface="+mn-ea"/>
                <a:cs typeface="+mn-cs"/>
              </a:rPr>
              <a:t>Tramitador Acceda o la Plataforma @Doc. </a:t>
            </a:r>
          </a:p>
          <a:p>
            <a:pPr marL="1085850" lvl="2" indent="-171450">
              <a:buFontTx/>
              <a:buChar char="-"/>
            </a:pPr>
            <a:r>
              <a:rPr lang="es-ES" sz="1100" b="0" i="0" u="none" strike="noStrike" kern="1200" baseline="0" dirty="0" smtClean="0">
                <a:solidFill>
                  <a:schemeClr val="tx1"/>
                </a:solidFill>
                <a:latin typeface="+mn-lt"/>
                <a:ea typeface="+mn-ea"/>
                <a:cs typeface="+mn-cs"/>
              </a:rPr>
              <a:t>En caso contrario se reutilizaría el que usara el Ministerio frente a adquirir alternativas como JBPM. </a:t>
            </a:r>
          </a:p>
          <a:p>
            <a:pPr marL="1085850" lvl="2" indent="-171450">
              <a:buFontTx/>
              <a:buChar char="-"/>
            </a:pPr>
            <a:r>
              <a:rPr lang="es-ES" sz="1100" b="0" i="0" u="none" strike="noStrike" kern="1200" baseline="0" dirty="0" smtClean="0">
                <a:solidFill>
                  <a:schemeClr val="tx1"/>
                </a:solidFill>
                <a:latin typeface="+mn-lt"/>
                <a:ea typeface="+mn-ea"/>
                <a:cs typeface="+mn-cs"/>
              </a:rPr>
              <a:t>O en su defecto se estudiará la viabilidad de programar las fases (no es habitual, pero sirve para plantear varias opciones)</a:t>
            </a:r>
          </a:p>
        </p:txBody>
      </p:sp>
      <p:sp>
        <p:nvSpPr>
          <p:cNvPr id="4" name="3 Marcador de número de diapositiva"/>
          <p:cNvSpPr>
            <a:spLocks noGrp="1"/>
          </p:cNvSpPr>
          <p:nvPr>
            <p:ph type="sldNum" sz="quarter" idx="10"/>
          </p:nvPr>
        </p:nvSpPr>
        <p:spPr/>
        <p:txBody>
          <a:bodyPr/>
          <a:lstStyle/>
          <a:p>
            <a:fld id="{663D9235-A54D-4EB3-8EDE-7125746F7176}" type="slidenum">
              <a:rPr lang="es-ES" smtClean="0"/>
              <a:pPr/>
              <a:t>20</a:t>
            </a:fld>
            <a:endParaRPr lang="es-ES"/>
          </a:p>
        </p:txBody>
      </p:sp>
    </p:spTree>
    <p:extLst>
      <p:ext uri="{BB962C8B-B14F-4D97-AF65-F5344CB8AC3E}">
        <p14:creationId xmlns:p14="http://schemas.microsoft.com/office/powerpoint/2010/main" val="3569234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E13D6BE4-570D-49A8-9F10-A702D4579159}" type="datetime1">
              <a:rPr lang="es-ES" smtClean="0"/>
              <a:pPr/>
              <a:t>17/03/2015</a:t>
            </a:fld>
            <a:endParaRPr lang="es-ES"/>
          </a:p>
        </p:txBody>
      </p:sp>
      <p:sp>
        <p:nvSpPr>
          <p:cNvPr id="19" name="18 Marcador de pie de página"/>
          <p:cNvSpPr>
            <a:spLocks noGrp="1"/>
          </p:cNvSpPr>
          <p:nvPr>
            <p:ph type="ftr" sz="quarter" idx="11"/>
          </p:nvPr>
        </p:nvSpPr>
        <p:spPr/>
        <p:txBody>
          <a:bodyPr/>
          <a:lstStyle/>
          <a:p>
            <a:r>
              <a:rPr lang="es-ES" smtClean="0"/>
              <a:t>Mercado de trabajo</a:t>
            </a:r>
            <a:endParaRPr lang="es-ES"/>
          </a:p>
        </p:txBody>
      </p:sp>
      <p:sp>
        <p:nvSpPr>
          <p:cNvPr id="27" name="26 Marcador de número de diapositiva"/>
          <p:cNvSpPr>
            <a:spLocks noGrp="1"/>
          </p:cNvSpPr>
          <p:nvPr>
            <p:ph type="sldNum" sz="quarter" idx="12"/>
          </p:nvPr>
        </p:nvSpPr>
        <p:spPr/>
        <p:txBody>
          <a:bodyPr/>
          <a:lstStyle/>
          <a:p>
            <a:fld id="{EA6A86CE-E230-468D-8D9F-BAF08F0456D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F323922F-ECE8-452D-91C5-5D17B0FED8B5}" type="datetime1">
              <a:rPr lang="es-ES" smtClean="0"/>
              <a:pPr/>
              <a:t>17/03/2015</a:t>
            </a:fld>
            <a:endParaRPr lang="es-ES"/>
          </a:p>
        </p:txBody>
      </p:sp>
      <p:sp>
        <p:nvSpPr>
          <p:cNvPr id="5" name="4 Marcador de pie de página"/>
          <p:cNvSpPr>
            <a:spLocks noGrp="1"/>
          </p:cNvSpPr>
          <p:nvPr>
            <p:ph type="ftr" sz="quarter" idx="11"/>
          </p:nvPr>
        </p:nvSpPr>
        <p:spPr/>
        <p:txBody>
          <a:bodyPr/>
          <a:lstStyle/>
          <a:p>
            <a:r>
              <a:rPr lang="es-ES" smtClean="0"/>
              <a:t>Mercado de trabajo</a:t>
            </a:r>
            <a:endParaRPr lang="es-ES"/>
          </a:p>
        </p:txBody>
      </p:sp>
      <p:sp>
        <p:nvSpPr>
          <p:cNvPr id="6" name="5 Marcador de número de diapositiva"/>
          <p:cNvSpPr>
            <a:spLocks noGrp="1"/>
          </p:cNvSpPr>
          <p:nvPr>
            <p:ph type="sldNum" sz="quarter" idx="12"/>
          </p:nvPr>
        </p:nvSpPr>
        <p:spPr/>
        <p:txBody>
          <a:bodyPr/>
          <a:lstStyle/>
          <a:p>
            <a:fld id="{EA6A86CE-E230-468D-8D9F-BAF08F0456DF}"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81C933C-6800-4904-8EE1-DF73E10FF4EE}" type="datetime1">
              <a:rPr lang="es-ES" smtClean="0"/>
              <a:pPr/>
              <a:t>17/03/2015</a:t>
            </a:fld>
            <a:endParaRPr lang="es-ES"/>
          </a:p>
        </p:txBody>
      </p:sp>
      <p:sp>
        <p:nvSpPr>
          <p:cNvPr id="5" name="4 Marcador de pie de página"/>
          <p:cNvSpPr>
            <a:spLocks noGrp="1"/>
          </p:cNvSpPr>
          <p:nvPr>
            <p:ph type="ftr" sz="quarter" idx="11"/>
          </p:nvPr>
        </p:nvSpPr>
        <p:spPr/>
        <p:txBody>
          <a:bodyPr/>
          <a:lstStyle/>
          <a:p>
            <a:r>
              <a:rPr lang="es-ES" smtClean="0"/>
              <a:t>Mercado de trabajo</a:t>
            </a:r>
            <a:endParaRPr lang="es-ES"/>
          </a:p>
        </p:txBody>
      </p:sp>
      <p:sp>
        <p:nvSpPr>
          <p:cNvPr id="6" name="5 Marcador de número de diapositiva"/>
          <p:cNvSpPr>
            <a:spLocks noGrp="1"/>
          </p:cNvSpPr>
          <p:nvPr>
            <p:ph type="sldNum" sz="quarter" idx="12"/>
          </p:nvPr>
        </p:nvSpPr>
        <p:spPr/>
        <p:txBody>
          <a:bodyPr/>
          <a:lstStyle/>
          <a:p>
            <a:fld id="{EA6A86CE-E230-468D-8D9F-BAF08F0456DF}"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332656"/>
            <a:ext cx="8229600" cy="1143000"/>
          </a:xfrm>
        </p:spPr>
        <p:txBody>
          <a:bodyPr>
            <a:noAutofit/>
          </a:bodyPr>
          <a:lstStyle>
            <a:lvl1pPr>
              <a:defRPr sz="4400" b="1"/>
            </a:lvl1pPr>
          </a:lstStyle>
          <a:p>
            <a:r>
              <a:rPr kumimoji="0" lang="es-ES" dirty="0" smtClean="0"/>
              <a:t>Haga clic para modificar el estilo de título del patrón</a:t>
            </a:r>
            <a:endParaRPr kumimoji="0" lang="en-US" dirty="0"/>
          </a:p>
        </p:txBody>
      </p:sp>
      <p:sp>
        <p:nvSpPr>
          <p:cNvPr id="3" name="2 Marcador de contenido"/>
          <p:cNvSpPr>
            <a:spLocks noGrp="1"/>
          </p:cNvSpPr>
          <p:nvPr>
            <p:ph idx="1"/>
          </p:nvPr>
        </p:nvSpPr>
        <p:spPr>
          <a:xfrm>
            <a:off x="457200" y="1628800"/>
            <a:ext cx="8229600" cy="4695800"/>
          </a:xfrm>
        </p:spPr>
        <p:txBody>
          <a:bodyPr/>
          <a:lstStyle/>
          <a:p>
            <a:pPr lvl="0" eaLnBrk="1" latinLnBrk="0" hangingPunct="1"/>
            <a:r>
              <a:rPr lang="es-ES" dirty="0" smtClean="0"/>
              <a:t>Haga clic para modificar el estilo de texto del patrón</a:t>
            </a:r>
          </a:p>
          <a:p>
            <a:pPr lvl="1" eaLnBrk="1" latinLnBrk="0" hangingPunct="1"/>
            <a:r>
              <a:rPr lang="es-ES" dirty="0" smtClean="0"/>
              <a:t>Segundo nivel</a:t>
            </a:r>
          </a:p>
          <a:p>
            <a:pPr lvl="2" eaLnBrk="1" latinLnBrk="0" hangingPunct="1"/>
            <a:r>
              <a:rPr lang="es-ES" dirty="0" smtClean="0"/>
              <a:t>Tercer nivel</a:t>
            </a:r>
          </a:p>
          <a:p>
            <a:pPr lvl="3" eaLnBrk="1" latinLnBrk="0" hangingPunct="1"/>
            <a:r>
              <a:rPr lang="es-ES" dirty="0" smtClean="0"/>
              <a:t>Cuarto nivel</a:t>
            </a:r>
          </a:p>
          <a:p>
            <a:pPr lvl="4" eaLnBrk="1" latinLnBrk="0" hangingPunct="1"/>
            <a:r>
              <a:rPr lang="es-ES" dirty="0" smtClean="0"/>
              <a:t>Quinto nivel</a:t>
            </a:r>
            <a:endParaRPr kumimoji="0" lang="en-US" dirty="0"/>
          </a:p>
        </p:txBody>
      </p:sp>
      <p:sp>
        <p:nvSpPr>
          <p:cNvPr id="4" name="3 Marcador de fecha"/>
          <p:cNvSpPr>
            <a:spLocks noGrp="1"/>
          </p:cNvSpPr>
          <p:nvPr>
            <p:ph type="dt" sz="half" idx="10"/>
          </p:nvPr>
        </p:nvSpPr>
        <p:spPr/>
        <p:txBody>
          <a:bodyPr/>
          <a:lstStyle/>
          <a:p>
            <a:fld id="{977FF25E-84DE-49EB-BB19-24C316374D06}" type="datetime1">
              <a:rPr lang="es-ES" smtClean="0"/>
              <a:pPr/>
              <a:t>17/03/2015</a:t>
            </a:fld>
            <a:endParaRPr lang="es-ES"/>
          </a:p>
        </p:txBody>
      </p:sp>
      <p:sp>
        <p:nvSpPr>
          <p:cNvPr id="5" name="4 Marcador de pie de página"/>
          <p:cNvSpPr>
            <a:spLocks noGrp="1"/>
          </p:cNvSpPr>
          <p:nvPr>
            <p:ph type="ftr" sz="quarter" idx="11"/>
          </p:nvPr>
        </p:nvSpPr>
        <p:spPr/>
        <p:txBody>
          <a:bodyPr/>
          <a:lstStyle/>
          <a:p>
            <a:r>
              <a:rPr lang="es-ES" dirty="0" smtClean="0"/>
              <a:t>Mercado de trabajo</a:t>
            </a:r>
            <a:endParaRPr lang="es-ES" dirty="0"/>
          </a:p>
        </p:txBody>
      </p:sp>
      <p:sp>
        <p:nvSpPr>
          <p:cNvPr id="6" name="5 Marcador de número de diapositiva"/>
          <p:cNvSpPr>
            <a:spLocks noGrp="1"/>
          </p:cNvSpPr>
          <p:nvPr>
            <p:ph type="sldNum" sz="quarter" idx="12"/>
          </p:nvPr>
        </p:nvSpPr>
        <p:spPr/>
        <p:txBody>
          <a:bodyPr/>
          <a:lstStyle/>
          <a:p>
            <a:fld id="{EA6A86CE-E230-468D-8D9F-BAF08F0456DF}"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1883C86-1AF9-4994-B702-71F9F788DB96}" type="datetime1">
              <a:rPr lang="es-ES" smtClean="0"/>
              <a:pPr/>
              <a:t>17/03/2015</a:t>
            </a:fld>
            <a:endParaRPr lang="es-ES"/>
          </a:p>
        </p:txBody>
      </p:sp>
      <p:sp>
        <p:nvSpPr>
          <p:cNvPr id="5" name="4 Marcador de pie de página"/>
          <p:cNvSpPr>
            <a:spLocks noGrp="1"/>
          </p:cNvSpPr>
          <p:nvPr>
            <p:ph type="ftr" sz="quarter" idx="11"/>
          </p:nvPr>
        </p:nvSpPr>
        <p:spPr/>
        <p:txBody>
          <a:bodyPr/>
          <a:lstStyle/>
          <a:p>
            <a:r>
              <a:rPr lang="es-ES" smtClean="0"/>
              <a:t>Mercado de trabajo</a:t>
            </a:r>
            <a:endParaRPr lang="es-ES"/>
          </a:p>
        </p:txBody>
      </p:sp>
      <p:sp>
        <p:nvSpPr>
          <p:cNvPr id="6" name="5 Marcador de número de diapositiva"/>
          <p:cNvSpPr>
            <a:spLocks noGrp="1"/>
          </p:cNvSpPr>
          <p:nvPr>
            <p:ph type="sldNum" sz="quarter" idx="12"/>
          </p:nvPr>
        </p:nvSpPr>
        <p:spPr/>
        <p:txBody>
          <a:bodyPr/>
          <a:lstStyle/>
          <a:p>
            <a:fld id="{EA6A86CE-E230-468D-8D9F-BAF08F0456DF}"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17EE551-C921-4EB5-A346-C953FEC3E069}" type="datetime1">
              <a:rPr lang="es-ES" smtClean="0"/>
              <a:pPr/>
              <a:t>17/03/2015</a:t>
            </a:fld>
            <a:endParaRPr lang="es-ES"/>
          </a:p>
        </p:txBody>
      </p:sp>
      <p:sp>
        <p:nvSpPr>
          <p:cNvPr id="6" name="5 Marcador de pie de página"/>
          <p:cNvSpPr>
            <a:spLocks noGrp="1"/>
          </p:cNvSpPr>
          <p:nvPr>
            <p:ph type="ftr" sz="quarter" idx="11"/>
          </p:nvPr>
        </p:nvSpPr>
        <p:spPr/>
        <p:txBody>
          <a:bodyPr/>
          <a:lstStyle/>
          <a:p>
            <a:r>
              <a:rPr lang="es-ES" smtClean="0"/>
              <a:t>Mercado de trabajo</a:t>
            </a:r>
            <a:endParaRPr lang="es-ES"/>
          </a:p>
        </p:txBody>
      </p:sp>
      <p:sp>
        <p:nvSpPr>
          <p:cNvPr id="7" name="6 Marcador de número de diapositiva"/>
          <p:cNvSpPr>
            <a:spLocks noGrp="1"/>
          </p:cNvSpPr>
          <p:nvPr>
            <p:ph type="sldNum" sz="quarter" idx="12"/>
          </p:nvPr>
        </p:nvSpPr>
        <p:spPr/>
        <p:txBody>
          <a:bodyPr/>
          <a:lstStyle/>
          <a:p>
            <a:fld id="{EA6A86CE-E230-468D-8D9F-BAF08F0456DF}"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E4D20510-6568-4466-943C-6F03776D03B1}" type="datetime1">
              <a:rPr lang="es-ES" smtClean="0"/>
              <a:pPr/>
              <a:t>17/03/2015</a:t>
            </a:fld>
            <a:endParaRPr lang="es-ES"/>
          </a:p>
        </p:txBody>
      </p:sp>
      <p:sp>
        <p:nvSpPr>
          <p:cNvPr id="8" name="7 Marcador de pie de página"/>
          <p:cNvSpPr>
            <a:spLocks noGrp="1"/>
          </p:cNvSpPr>
          <p:nvPr>
            <p:ph type="ftr" sz="quarter" idx="11"/>
          </p:nvPr>
        </p:nvSpPr>
        <p:spPr/>
        <p:txBody>
          <a:bodyPr/>
          <a:lstStyle/>
          <a:p>
            <a:r>
              <a:rPr lang="es-ES" smtClean="0"/>
              <a:t>Mercado de trabajo</a:t>
            </a:r>
            <a:endParaRPr lang="es-ES"/>
          </a:p>
        </p:txBody>
      </p:sp>
      <p:sp>
        <p:nvSpPr>
          <p:cNvPr id="9" name="8 Marcador de número de diapositiva"/>
          <p:cNvSpPr>
            <a:spLocks noGrp="1"/>
          </p:cNvSpPr>
          <p:nvPr>
            <p:ph type="sldNum" sz="quarter" idx="12"/>
          </p:nvPr>
        </p:nvSpPr>
        <p:spPr/>
        <p:txBody>
          <a:bodyPr/>
          <a:lstStyle/>
          <a:p>
            <a:fld id="{EA6A86CE-E230-468D-8D9F-BAF08F0456DF}"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9105033A-AE99-49CA-BAAA-D56ADE0D1B5C}" type="datetime1">
              <a:rPr lang="es-ES" smtClean="0"/>
              <a:pPr/>
              <a:t>17/03/2015</a:t>
            </a:fld>
            <a:endParaRPr lang="es-ES"/>
          </a:p>
        </p:txBody>
      </p:sp>
      <p:sp>
        <p:nvSpPr>
          <p:cNvPr id="4" name="3 Marcador de pie de página"/>
          <p:cNvSpPr>
            <a:spLocks noGrp="1"/>
          </p:cNvSpPr>
          <p:nvPr>
            <p:ph type="ftr" sz="quarter" idx="11"/>
          </p:nvPr>
        </p:nvSpPr>
        <p:spPr/>
        <p:txBody>
          <a:bodyPr/>
          <a:lstStyle/>
          <a:p>
            <a:r>
              <a:rPr lang="es-ES" smtClean="0"/>
              <a:t>Mercado de trabajo</a:t>
            </a:r>
            <a:endParaRPr lang="es-ES"/>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86F992A-DCE7-4D3A-8E56-48EAF95D371A}" type="datetime1">
              <a:rPr lang="es-ES" smtClean="0"/>
              <a:pPr/>
              <a:t>17/03/2015</a:t>
            </a:fld>
            <a:endParaRPr lang="es-ES"/>
          </a:p>
        </p:txBody>
      </p:sp>
      <p:sp>
        <p:nvSpPr>
          <p:cNvPr id="3" name="2 Marcador de pie de página"/>
          <p:cNvSpPr>
            <a:spLocks noGrp="1"/>
          </p:cNvSpPr>
          <p:nvPr>
            <p:ph type="ftr" sz="quarter" idx="11"/>
          </p:nvPr>
        </p:nvSpPr>
        <p:spPr/>
        <p:txBody>
          <a:bodyPr/>
          <a:lstStyle/>
          <a:p>
            <a:r>
              <a:rPr lang="es-ES" smtClean="0"/>
              <a:t>Mercado de trabajo</a:t>
            </a:r>
            <a:endParaRPr lang="es-ES"/>
          </a:p>
        </p:txBody>
      </p:sp>
      <p:sp>
        <p:nvSpPr>
          <p:cNvPr id="4" name="3 Marcador de número de diapositiva"/>
          <p:cNvSpPr>
            <a:spLocks noGrp="1"/>
          </p:cNvSpPr>
          <p:nvPr>
            <p:ph type="sldNum" sz="quarter" idx="12"/>
          </p:nvPr>
        </p:nvSpPr>
        <p:spPr/>
        <p:txBody>
          <a:bodyPr/>
          <a:lstStyle/>
          <a:p>
            <a:fld id="{EA6A86CE-E230-468D-8D9F-BAF08F0456DF}"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E9DA0C37-7C4A-425D-8BF6-B2E90AB9E531}" type="datetime1">
              <a:rPr lang="es-ES" smtClean="0"/>
              <a:pPr/>
              <a:t>17/03/2015</a:t>
            </a:fld>
            <a:endParaRPr lang="es-ES"/>
          </a:p>
        </p:txBody>
      </p:sp>
      <p:sp>
        <p:nvSpPr>
          <p:cNvPr id="6" name="5 Marcador de pie de página"/>
          <p:cNvSpPr>
            <a:spLocks noGrp="1"/>
          </p:cNvSpPr>
          <p:nvPr>
            <p:ph type="ftr" sz="quarter" idx="11"/>
          </p:nvPr>
        </p:nvSpPr>
        <p:spPr/>
        <p:txBody>
          <a:bodyPr/>
          <a:lstStyle/>
          <a:p>
            <a:r>
              <a:rPr lang="es-ES" smtClean="0"/>
              <a:t>Mercado de trabajo</a:t>
            </a:r>
            <a:endParaRPr lang="es-ES"/>
          </a:p>
        </p:txBody>
      </p:sp>
      <p:sp>
        <p:nvSpPr>
          <p:cNvPr id="7" name="6 Marcador de número de diapositiva"/>
          <p:cNvSpPr>
            <a:spLocks noGrp="1"/>
          </p:cNvSpPr>
          <p:nvPr>
            <p:ph type="sldNum" sz="quarter" idx="12"/>
          </p:nvPr>
        </p:nvSpPr>
        <p:spPr/>
        <p:txBody>
          <a:bodyPr/>
          <a:lstStyle/>
          <a:p>
            <a:fld id="{EA6A86CE-E230-468D-8D9F-BAF08F0456DF}"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7E0092AC-4DE3-4F8D-9CAD-5B52327FA91A}" type="datetime1">
              <a:rPr lang="es-ES" smtClean="0"/>
              <a:pPr/>
              <a:t>17/03/2015</a:t>
            </a:fld>
            <a:endParaRPr lang="es-ES"/>
          </a:p>
        </p:txBody>
      </p:sp>
      <p:sp>
        <p:nvSpPr>
          <p:cNvPr id="6" name="5 Marcador de pie de página"/>
          <p:cNvSpPr>
            <a:spLocks noGrp="1"/>
          </p:cNvSpPr>
          <p:nvPr>
            <p:ph type="ftr" sz="quarter" idx="11"/>
          </p:nvPr>
        </p:nvSpPr>
        <p:spPr/>
        <p:txBody>
          <a:bodyPr/>
          <a:lstStyle/>
          <a:p>
            <a:r>
              <a:rPr lang="es-ES" smtClean="0"/>
              <a:t>Mercado de trabajo</a:t>
            </a:r>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EA6A86CE-E230-468D-8D9F-BAF08F0456DF}"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C60EE61-CDE4-4295-83C2-EB52C34590B1}" type="datetime1">
              <a:rPr lang="es-ES" smtClean="0"/>
              <a:pPr/>
              <a:t>17/03/2015</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s-ES" smtClean="0"/>
              <a:t>Mercado de trabajo</a:t>
            </a:r>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6A86CE-E230-468D-8D9F-BAF08F0456DF}"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analytics.blogspot.com.es/2012/04/global-site-speed-overview-how-fast-are.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www.boe.es/diario_boe/txt.php?id=BOE-A-2015-1621"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explotacion.mtin.gob.es/garantiajuvenil/login.action?request_locale=es" TargetMode="Externa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datos.gob.es/"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54.xml.rels><?xml version="1.0" encoding="UTF-8" standalone="yes"?>
<Relationships xmlns="http://schemas.openxmlformats.org/package/2006/relationships"><Relationship Id="rId2" Type="http://schemas.openxmlformats.org/officeDocument/2006/relationships/hyperlink" Target="http://datos.gob.es/sites/default/files/SoporteRISP-Preguntas_Frecuentes-FAQ_abril2013.pdf"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s://ec.europa.eu/eures/page/homepage?lang=es"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1628800"/>
            <a:ext cx="7851648" cy="3960440"/>
          </a:xfrm>
        </p:spPr>
        <p:txBody>
          <a:bodyPr>
            <a:normAutofit/>
          </a:bodyPr>
          <a:lstStyle/>
          <a:p>
            <a:r>
              <a:rPr lang="es-ES" sz="4400" dirty="0" smtClean="0"/>
              <a:t>4º Examen convocatoria 2013: </a:t>
            </a:r>
            <a:r>
              <a:rPr lang="es-ES" sz="4400" b="0" dirty="0"/>
              <a:t/>
            </a:r>
            <a:br>
              <a:rPr lang="es-ES" sz="4400" b="0" dirty="0"/>
            </a:br>
            <a:r>
              <a:rPr lang="es-ES" sz="2200" b="0" dirty="0" smtClean="0">
                <a:solidFill>
                  <a:schemeClr val="tx1"/>
                </a:solidFill>
              </a:rPr>
              <a:t>Realizado el 26 de Abril de 2014</a:t>
            </a:r>
            <a:r>
              <a:rPr lang="es-ES" b="0" dirty="0"/>
              <a:t/>
            </a:r>
            <a:br>
              <a:rPr lang="es-ES" b="0" dirty="0"/>
            </a:br>
            <a:endParaRPr lang="es-ES" dirty="0"/>
          </a:p>
        </p:txBody>
      </p:sp>
      <p:pic>
        <p:nvPicPr>
          <p:cNvPr id="68610" name="Picture 2" descr="Preparatic XXII"/>
          <p:cNvPicPr>
            <a:picLocks noChangeAspect="1" noChangeArrowheads="1"/>
          </p:cNvPicPr>
          <p:nvPr/>
        </p:nvPicPr>
        <p:blipFill>
          <a:blip r:embed="rId2" cstate="print"/>
          <a:srcRect/>
          <a:stretch>
            <a:fillRect/>
          </a:stretch>
        </p:blipFill>
        <p:spPr bwMode="auto">
          <a:xfrm>
            <a:off x="395536" y="332656"/>
            <a:ext cx="2238375" cy="79057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b="0" dirty="0" smtClean="0"/>
              <a:t>Pregunta 2</a:t>
            </a:r>
            <a:endParaRPr lang="es-ES" b="0" dirty="0"/>
          </a:p>
        </p:txBody>
      </p:sp>
      <p:sp>
        <p:nvSpPr>
          <p:cNvPr id="7" name="6 Marcador de contenido"/>
          <p:cNvSpPr>
            <a:spLocks noGrp="1"/>
          </p:cNvSpPr>
          <p:nvPr>
            <p:ph idx="1"/>
          </p:nvPr>
        </p:nvSpPr>
        <p:spPr/>
        <p:txBody>
          <a:bodyPr>
            <a:normAutofit fontScale="92500" lnSpcReduction="20000"/>
          </a:bodyPr>
          <a:lstStyle/>
          <a:p>
            <a:pPr>
              <a:lnSpc>
                <a:spcPct val="150000"/>
              </a:lnSpc>
            </a:pPr>
            <a:r>
              <a:rPr lang="es-ES" sz="3200" b="1" dirty="0" smtClean="0"/>
              <a:t>Obtener Entidades relevantes</a:t>
            </a:r>
          </a:p>
          <a:p>
            <a:pPr>
              <a:lnSpc>
                <a:spcPct val="150000"/>
              </a:lnSpc>
            </a:pPr>
            <a:r>
              <a:rPr lang="es-ES" sz="3200" b="1" dirty="0" smtClean="0"/>
              <a:t>Algunas las presenta el enunciado </a:t>
            </a:r>
            <a:r>
              <a:rPr lang="es-ES" sz="3200" dirty="0" smtClean="0"/>
              <a:t>(Jóvenes NEET, UAFSE, Entidades Oferentes, etc.)</a:t>
            </a:r>
          </a:p>
          <a:p>
            <a:pPr>
              <a:lnSpc>
                <a:spcPct val="150000"/>
              </a:lnSpc>
            </a:pPr>
            <a:r>
              <a:rPr lang="es-ES" sz="3200" b="1" dirty="0" smtClean="0"/>
              <a:t>Otras están implícitas </a:t>
            </a:r>
            <a:r>
              <a:rPr lang="es-ES" sz="3200" dirty="0" smtClean="0"/>
              <a:t>y son precisas para demostrar que sabemos de qué hablamos en Administración electrónica: Plataforma de Intermediación</a:t>
            </a:r>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10</a:t>
            </a:fld>
            <a:endParaRPr lang="es-ES"/>
          </a:p>
        </p:txBody>
      </p:sp>
    </p:spTree>
    <p:extLst>
      <p:ext uri="{BB962C8B-B14F-4D97-AF65-F5344CB8AC3E}">
        <p14:creationId xmlns:p14="http://schemas.microsoft.com/office/powerpoint/2010/main" val="704088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número de diapositiva"/>
          <p:cNvSpPr>
            <a:spLocks noGrp="1"/>
          </p:cNvSpPr>
          <p:nvPr>
            <p:ph type="sldNum" sz="quarter" idx="12"/>
          </p:nvPr>
        </p:nvSpPr>
        <p:spPr/>
        <p:txBody>
          <a:bodyPr/>
          <a:lstStyle/>
          <a:p>
            <a:fld id="{EA6A86CE-E230-468D-8D9F-BAF08F0456DF}" type="slidenum">
              <a:rPr lang="es-ES" smtClean="0"/>
              <a:pPr/>
              <a:t>11</a:t>
            </a:fld>
            <a:endParaRPr lang="es-ES"/>
          </a:p>
        </p:txBody>
      </p:sp>
      <p:sp>
        <p:nvSpPr>
          <p:cNvPr id="3" name="2 Título"/>
          <p:cNvSpPr>
            <a:spLocks noGrp="1"/>
          </p:cNvSpPr>
          <p:nvPr>
            <p:ph type="title"/>
          </p:nvPr>
        </p:nvSpPr>
        <p:spPr/>
        <p:txBody>
          <a:bodyPr/>
          <a:lstStyle/>
          <a:p>
            <a:endParaRPr lang="es-ES"/>
          </a:p>
        </p:txBody>
      </p:sp>
      <p:pic>
        <p:nvPicPr>
          <p:cNvPr id="2" name="1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809" y="867095"/>
            <a:ext cx="8352382" cy="5123810"/>
          </a:xfrm>
          <a:prstGeom prst="rect">
            <a:avLst/>
          </a:prstGeom>
        </p:spPr>
      </p:pic>
    </p:spTree>
    <p:extLst>
      <p:ext uri="{BB962C8B-B14F-4D97-AF65-F5344CB8AC3E}">
        <p14:creationId xmlns:p14="http://schemas.microsoft.com/office/powerpoint/2010/main" val="41306279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3068960"/>
            <a:ext cx="7851648" cy="2520280"/>
          </a:xfrm>
        </p:spPr>
        <p:txBody>
          <a:bodyPr>
            <a:normAutofit fontScale="90000"/>
          </a:bodyPr>
          <a:lstStyle/>
          <a:p>
            <a:r>
              <a:rPr lang="es-ES" sz="4400" dirty="0" smtClean="0"/>
              <a:t>Pregunta 3: </a:t>
            </a:r>
            <a:r>
              <a:rPr lang="es-ES" sz="4400" b="0" dirty="0"/>
              <a:t/>
            </a:r>
            <a:br>
              <a:rPr lang="es-ES" sz="4400" b="0" dirty="0"/>
            </a:br>
            <a:r>
              <a:rPr lang="es-ES" sz="4400" b="0" dirty="0" smtClean="0"/>
              <a:t> Modelo de datos del sistema, señalando las principales entidades. </a:t>
            </a:r>
            <a:r>
              <a:rPr lang="es-ES" b="0" dirty="0"/>
              <a:t/>
            </a:r>
            <a:br>
              <a:rPr lang="es-ES" b="0" dirty="0"/>
            </a:br>
            <a:endParaRPr lang="es-ES" dirty="0"/>
          </a:p>
        </p:txBody>
      </p:sp>
      <p:pic>
        <p:nvPicPr>
          <p:cNvPr id="68610" name="Picture 2" descr="Preparatic XXII"/>
          <p:cNvPicPr>
            <a:picLocks noChangeAspect="1" noChangeArrowheads="1"/>
          </p:cNvPicPr>
          <p:nvPr/>
        </p:nvPicPr>
        <p:blipFill>
          <a:blip r:embed="rId2" cstate="print"/>
          <a:srcRect/>
          <a:stretch>
            <a:fillRect/>
          </a:stretch>
        </p:blipFill>
        <p:spPr bwMode="auto">
          <a:xfrm>
            <a:off x="395536" y="332656"/>
            <a:ext cx="2238375" cy="790576"/>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Pregunta 3	- Consejos generales</a:t>
            </a:r>
            <a:endParaRPr lang="es-ES" dirty="0"/>
          </a:p>
        </p:txBody>
      </p:sp>
      <p:sp>
        <p:nvSpPr>
          <p:cNvPr id="3" name="2 Marcador de contenido"/>
          <p:cNvSpPr>
            <a:spLocks noGrp="1"/>
          </p:cNvSpPr>
          <p:nvPr>
            <p:ph idx="1"/>
          </p:nvPr>
        </p:nvSpPr>
        <p:spPr/>
        <p:txBody>
          <a:bodyPr/>
          <a:lstStyle/>
          <a:p>
            <a:endParaRPr lang="es-ES" b="1" dirty="0" smtClean="0"/>
          </a:p>
          <a:p>
            <a:r>
              <a:rPr lang="es-ES" b="1" dirty="0" smtClean="0"/>
              <a:t>Orden</a:t>
            </a:r>
            <a:r>
              <a:rPr lang="es-ES" dirty="0" smtClean="0"/>
              <a:t>. Forma parte del análisis. </a:t>
            </a:r>
          </a:p>
          <a:p>
            <a:pPr lvl="1"/>
            <a:r>
              <a:rPr lang="es-ES" dirty="0" smtClean="0"/>
              <a:t>De las primeras en ser contestada.</a:t>
            </a:r>
          </a:p>
          <a:p>
            <a:pPr lvl="1"/>
            <a:r>
              <a:rPr lang="es-ES" dirty="0" smtClean="0"/>
              <a:t>Hacerla bien ayuda a entender,  y demostrar que has entendido ,el problema.</a:t>
            </a:r>
          </a:p>
          <a:p>
            <a:r>
              <a:rPr lang="es-ES" b="1" dirty="0" smtClean="0"/>
              <a:t>QUE poner. </a:t>
            </a:r>
            <a:r>
              <a:rPr lang="es-ES" sz="2400" dirty="0" smtClean="0"/>
              <a:t>Equilibrio – CLARIDAD vs COMPLETITUD</a:t>
            </a:r>
          </a:p>
          <a:p>
            <a:pPr lvl="1"/>
            <a:r>
              <a:rPr lang="es-ES" u="sng" dirty="0" smtClean="0"/>
              <a:t>Remarcar</a:t>
            </a:r>
            <a:r>
              <a:rPr lang="es-ES" dirty="0" smtClean="0"/>
              <a:t> Entidades más importantes (trazos más gruesos, situarlas en el centro del papel, etc.)</a:t>
            </a:r>
          </a:p>
          <a:p>
            <a:pPr lvl="1"/>
            <a:r>
              <a:rPr lang="es-ES" dirty="0" smtClean="0"/>
              <a:t>Pocos atributos pero buenos</a:t>
            </a:r>
          </a:p>
          <a:p>
            <a:pPr lvl="2"/>
            <a:r>
              <a:rPr lang="es-ES" dirty="0" smtClean="0"/>
              <a:t>Relación con posible Cuadro de Mando/Indicadores</a:t>
            </a:r>
          </a:p>
        </p:txBody>
      </p:sp>
      <p:sp>
        <p:nvSpPr>
          <p:cNvPr id="4" name="3 Marcador de número de diapositiva"/>
          <p:cNvSpPr>
            <a:spLocks noGrp="1"/>
          </p:cNvSpPr>
          <p:nvPr>
            <p:ph type="sldNum" sz="quarter" idx="12"/>
          </p:nvPr>
        </p:nvSpPr>
        <p:spPr/>
        <p:txBody>
          <a:bodyPr/>
          <a:lstStyle/>
          <a:p>
            <a:fld id="{EA6A86CE-E230-468D-8D9F-BAF08F0456DF}" type="slidenum">
              <a:rPr lang="es-ES" smtClean="0"/>
              <a:pPr/>
              <a:t>13</a:t>
            </a:fld>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Pregunta 3 – Caso concreto</a:t>
            </a:r>
            <a:endParaRPr lang="es-ES" dirty="0"/>
          </a:p>
        </p:txBody>
      </p:sp>
      <p:pic>
        <p:nvPicPr>
          <p:cNvPr id="5" name="4 Marcador de contenido" descr="Modelo Entidad Relacion 4º Examen.png"/>
          <p:cNvPicPr>
            <a:picLocks noGrp="1" noChangeAspect="1"/>
          </p:cNvPicPr>
          <p:nvPr>
            <p:ph idx="1"/>
          </p:nvPr>
        </p:nvPicPr>
        <p:blipFill>
          <a:blip r:embed="rId2" cstate="print"/>
          <a:stretch>
            <a:fillRect/>
          </a:stretch>
        </p:blipFill>
        <p:spPr>
          <a:xfrm>
            <a:off x="866495" y="1628775"/>
            <a:ext cx="7411009" cy="4695825"/>
          </a:xfrm>
        </p:spPr>
      </p:pic>
      <p:sp>
        <p:nvSpPr>
          <p:cNvPr id="4" name="3 Marcador de número de diapositiva"/>
          <p:cNvSpPr>
            <a:spLocks noGrp="1"/>
          </p:cNvSpPr>
          <p:nvPr>
            <p:ph type="sldNum" sz="quarter" idx="12"/>
          </p:nvPr>
        </p:nvSpPr>
        <p:spPr/>
        <p:txBody>
          <a:bodyPr/>
          <a:lstStyle/>
          <a:p>
            <a:fld id="{EA6A86CE-E230-468D-8D9F-BAF08F0456DF}" type="slidenum">
              <a:rPr lang="es-ES" smtClean="0"/>
              <a:pPr/>
              <a:t>14</a:t>
            </a:fld>
            <a:endParaRPr lang="es-E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3068960"/>
            <a:ext cx="7851648" cy="2520280"/>
          </a:xfrm>
        </p:spPr>
        <p:txBody>
          <a:bodyPr>
            <a:normAutofit fontScale="90000"/>
          </a:bodyPr>
          <a:lstStyle/>
          <a:p>
            <a:r>
              <a:rPr lang="es-ES" sz="4400" dirty="0" smtClean="0"/>
              <a:t>Pregunta 4: </a:t>
            </a:r>
            <a:r>
              <a:rPr lang="es-ES" sz="4400" b="0" dirty="0"/>
              <a:t/>
            </a:r>
            <a:br>
              <a:rPr lang="es-ES" sz="4400" b="0" dirty="0"/>
            </a:br>
            <a:r>
              <a:rPr lang="es-ES" sz="4400" b="0" dirty="0"/>
              <a:t>Análisis, diseño y justificación de la arquitectura de la solución propuesta, tanto lógica como de infraestructura. </a:t>
            </a:r>
            <a:r>
              <a:rPr lang="es-ES" b="0" dirty="0"/>
              <a:t/>
            </a:r>
            <a:br>
              <a:rPr lang="es-ES" b="0" dirty="0"/>
            </a:br>
            <a:endParaRPr lang="es-ES" dirty="0"/>
          </a:p>
        </p:txBody>
      </p:sp>
      <p:pic>
        <p:nvPicPr>
          <p:cNvPr id="68610" name="Picture 2" descr="Preparatic XXII"/>
          <p:cNvPicPr>
            <a:picLocks noChangeAspect="1" noChangeArrowheads="1"/>
          </p:cNvPicPr>
          <p:nvPr/>
        </p:nvPicPr>
        <p:blipFill>
          <a:blip r:embed="rId3" cstate="print"/>
          <a:srcRect/>
          <a:stretch>
            <a:fillRect/>
          </a:stretch>
        </p:blipFill>
        <p:spPr bwMode="auto">
          <a:xfrm>
            <a:off x="395536" y="332656"/>
            <a:ext cx="2238375" cy="790576"/>
          </a:xfrm>
          <a:prstGeom prst="rect">
            <a:avLst/>
          </a:prstGeom>
          <a:noFill/>
        </p:spPr>
      </p:pic>
    </p:spTree>
    <p:extLst>
      <p:ext uri="{BB962C8B-B14F-4D97-AF65-F5344CB8AC3E}">
        <p14:creationId xmlns:p14="http://schemas.microsoft.com/office/powerpoint/2010/main" val="4409700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Arquitectura Lógica – Consejos</a:t>
            </a:r>
            <a:endParaRPr lang="es-ES" dirty="0"/>
          </a:p>
        </p:txBody>
      </p:sp>
      <p:sp>
        <p:nvSpPr>
          <p:cNvPr id="7" name="6 Marcador de contenido"/>
          <p:cNvSpPr>
            <a:spLocks noGrp="1"/>
          </p:cNvSpPr>
          <p:nvPr>
            <p:ph idx="1"/>
          </p:nvPr>
        </p:nvSpPr>
        <p:spPr/>
        <p:txBody>
          <a:bodyPr>
            <a:normAutofit/>
          </a:bodyPr>
          <a:lstStyle/>
          <a:p>
            <a:pPr marL="274320" lvl="1" indent="-274320">
              <a:lnSpc>
                <a:spcPct val="150000"/>
              </a:lnSpc>
              <a:buClr>
                <a:schemeClr val="accent3"/>
              </a:buClr>
              <a:buSzPct val="95000"/>
            </a:pPr>
            <a:r>
              <a:rPr lang="es-ES" sz="1600" b="1" dirty="0"/>
              <a:t>Gestión del </a:t>
            </a:r>
            <a:r>
              <a:rPr lang="es-ES" sz="1600" b="1" dirty="0" smtClean="0"/>
              <a:t>Tiempo: </a:t>
            </a:r>
            <a:r>
              <a:rPr lang="es-ES" sz="1600" dirty="0"/>
              <a:t>Este es el corazón de la solución, si hay que dedicar algo más de tiempo en algún apartado es en este, dejando siempre el examen balanceado. </a:t>
            </a:r>
            <a:endParaRPr lang="es-ES" sz="1600" dirty="0" smtClean="0"/>
          </a:p>
          <a:p>
            <a:pPr marL="274320" lvl="1" indent="-274320">
              <a:lnSpc>
                <a:spcPct val="150000"/>
              </a:lnSpc>
              <a:buClr>
                <a:schemeClr val="accent3"/>
              </a:buClr>
              <a:buSzPct val="95000"/>
            </a:pPr>
            <a:r>
              <a:rPr lang="es-ES" sz="1600" b="1" dirty="0" smtClean="0"/>
              <a:t>Coherencia de actores y módulos</a:t>
            </a:r>
          </a:p>
          <a:p>
            <a:pPr marL="274320" lvl="1" indent="-274320">
              <a:lnSpc>
                <a:spcPct val="150000"/>
              </a:lnSpc>
              <a:buClr>
                <a:schemeClr val="accent3"/>
              </a:buClr>
              <a:buSzPct val="95000"/>
            </a:pPr>
            <a:r>
              <a:rPr lang="es-ES" sz="1600" b="1" dirty="0"/>
              <a:t>Negocio + Tecnología + </a:t>
            </a:r>
            <a:r>
              <a:rPr lang="es-ES" sz="1600" b="1" dirty="0" smtClean="0"/>
              <a:t>Legislación</a:t>
            </a:r>
          </a:p>
          <a:p>
            <a:pPr marL="274320" lvl="1" indent="-274320">
              <a:lnSpc>
                <a:spcPct val="150000"/>
              </a:lnSpc>
              <a:buClr>
                <a:schemeClr val="accent3"/>
              </a:buClr>
              <a:buSzPct val="95000"/>
            </a:pPr>
            <a:r>
              <a:rPr lang="es-ES" sz="1600" b="1" dirty="0" smtClean="0"/>
              <a:t>Diagramas: </a:t>
            </a:r>
            <a:r>
              <a:rPr lang="es-ES" sz="1600" dirty="0" smtClean="0"/>
              <a:t>No es suficiente solo con los diagramas, hay que explicarlos. </a:t>
            </a:r>
          </a:p>
          <a:p>
            <a:pPr marL="274320" lvl="1" indent="-274320">
              <a:lnSpc>
                <a:spcPct val="150000"/>
              </a:lnSpc>
              <a:buClr>
                <a:schemeClr val="accent3"/>
              </a:buClr>
              <a:buSzPct val="95000"/>
            </a:pPr>
            <a:r>
              <a:rPr lang="es-ES" sz="1600" b="1" dirty="0" smtClean="0"/>
              <a:t>Personalizar: </a:t>
            </a:r>
            <a:r>
              <a:rPr lang="es-ES" sz="1600" dirty="0" smtClean="0"/>
              <a:t>usar palabras que vengan en el enunciado, tanto en los diagramas como en la explicación de los mismos. </a:t>
            </a:r>
          </a:p>
          <a:p>
            <a:pPr marL="274320" lvl="1" indent="-274320">
              <a:lnSpc>
                <a:spcPct val="150000"/>
              </a:lnSpc>
              <a:buClr>
                <a:schemeClr val="accent3"/>
              </a:buClr>
              <a:buSzPct val="95000"/>
            </a:pPr>
            <a:r>
              <a:rPr lang="es-ES" sz="1600" b="1" dirty="0" smtClean="0"/>
              <a:t>Reutilización</a:t>
            </a:r>
            <a:r>
              <a:rPr lang="es-ES" sz="1600" dirty="0" smtClean="0"/>
              <a:t>: Artículo 17 del ENI</a:t>
            </a:r>
          </a:p>
          <a:p>
            <a:pPr marL="274320" lvl="1" indent="-274320">
              <a:lnSpc>
                <a:spcPct val="150000"/>
              </a:lnSpc>
              <a:buClr>
                <a:schemeClr val="accent3"/>
              </a:buClr>
              <a:buSzPct val="95000"/>
            </a:pPr>
            <a:r>
              <a:rPr lang="es-ES" sz="1600" b="1" dirty="0" smtClean="0"/>
              <a:t>Solución tecnológica en cada caso</a:t>
            </a:r>
            <a:r>
              <a:rPr lang="es-ES" sz="1600" dirty="0" smtClean="0"/>
              <a:t>: Aportar todas las opciones que se conozcan y decantarse por una esgrimiendo ventajas de la que se escoge y desventajas de las que se descartan.</a:t>
            </a:r>
          </a:p>
          <a:p>
            <a:pPr marL="274320" lvl="1" indent="-274320">
              <a:lnSpc>
                <a:spcPct val="150000"/>
              </a:lnSpc>
              <a:buClr>
                <a:schemeClr val="accent3"/>
              </a:buClr>
              <a:buSzPct val="95000"/>
            </a:pPr>
            <a:endParaRPr lang="es-ES" sz="1100" dirty="0" smtClean="0"/>
          </a:p>
          <a:p>
            <a:pPr marL="274320" lvl="1" indent="-274320">
              <a:lnSpc>
                <a:spcPct val="150000"/>
              </a:lnSpc>
              <a:buClr>
                <a:schemeClr val="accent3"/>
              </a:buClr>
              <a:buSzPct val="95000"/>
            </a:pPr>
            <a:endParaRPr lang="es-ES" sz="1100" dirty="0"/>
          </a:p>
          <a:p>
            <a:pPr marL="274320" lvl="1" indent="-274320">
              <a:lnSpc>
                <a:spcPct val="150000"/>
              </a:lnSpc>
              <a:buClr>
                <a:schemeClr val="accent3"/>
              </a:buClr>
              <a:buSzPct val="95000"/>
            </a:pPr>
            <a:endParaRPr lang="es-ES" sz="1100" b="1" dirty="0"/>
          </a:p>
          <a:p>
            <a:pPr marL="274320" lvl="1" indent="-274320">
              <a:lnSpc>
                <a:spcPct val="150000"/>
              </a:lnSpc>
              <a:buClr>
                <a:schemeClr val="accent3"/>
              </a:buClr>
              <a:buSzPct val="95000"/>
            </a:pPr>
            <a:endParaRPr lang="es-ES" sz="1100" b="1" dirty="0" smtClean="0"/>
          </a:p>
          <a:p>
            <a:pPr marL="274320" lvl="1" indent="-274320">
              <a:lnSpc>
                <a:spcPct val="150000"/>
              </a:lnSpc>
              <a:buClr>
                <a:schemeClr val="accent3"/>
              </a:buClr>
              <a:buSzPct val="95000"/>
            </a:pPr>
            <a:endParaRPr lang="es-ES" sz="1100" b="1" dirty="0"/>
          </a:p>
          <a:p>
            <a:pPr marL="274320" lvl="1" indent="-274320">
              <a:lnSpc>
                <a:spcPct val="150000"/>
              </a:lnSpc>
              <a:buClr>
                <a:schemeClr val="accent3"/>
              </a:buClr>
              <a:buSzPct val="95000"/>
            </a:pPr>
            <a:endParaRPr lang="es-ES" sz="1100" dirty="0" smtClean="0"/>
          </a:p>
          <a:p>
            <a:pPr marL="274320" lvl="1" indent="-274320">
              <a:lnSpc>
                <a:spcPct val="150000"/>
              </a:lnSpc>
              <a:buClr>
                <a:schemeClr val="accent3"/>
              </a:buClr>
              <a:buSzPct val="95000"/>
            </a:pPr>
            <a:endParaRPr lang="es-ES" sz="1100" dirty="0"/>
          </a:p>
          <a:p>
            <a:pPr marL="274320" lvl="1" indent="-274320">
              <a:lnSpc>
                <a:spcPct val="150000"/>
              </a:lnSpc>
              <a:buClr>
                <a:schemeClr val="accent3"/>
              </a:buClr>
              <a:buSzPct val="95000"/>
            </a:pPr>
            <a:endParaRPr lang="es-ES" sz="1100" b="1" dirty="0"/>
          </a:p>
          <a:p>
            <a:pPr>
              <a:lnSpc>
                <a:spcPct val="150000"/>
              </a:lnSpc>
            </a:pPr>
            <a:endParaRPr lang="es-ES" sz="3200" dirty="0" smtClean="0"/>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16</a:t>
            </a:fld>
            <a:endParaRPr lang="es-ES"/>
          </a:p>
        </p:txBody>
      </p:sp>
    </p:spTree>
    <p:extLst>
      <p:ext uri="{BB962C8B-B14F-4D97-AF65-F5344CB8AC3E}">
        <p14:creationId xmlns:p14="http://schemas.microsoft.com/office/powerpoint/2010/main" val="3893360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116632"/>
            <a:ext cx="8229600" cy="648072"/>
          </a:xfrm>
        </p:spPr>
        <p:txBody>
          <a:bodyPr/>
          <a:lstStyle/>
          <a:p>
            <a:r>
              <a:rPr lang="es-ES" dirty="0" smtClean="0"/>
              <a:t>Arquitectura Lógica - Solución</a:t>
            </a:r>
            <a:endParaRPr lang="es-ES" b="0" dirty="0"/>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17</a:t>
            </a:fld>
            <a:endParaRPr lang="es-ES"/>
          </a:p>
        </p:txBody>
      </p:sp>
      <p:sp>
        <p:nvSpPr>
          <p:cNvPr id="4" name="3 Rectángulo"/>
          <p:cNvSpPr/>
          <p:nvPr/>
        </p:nvSpPr>
        <p:spPr>
          <a:xfrm>
            <a:off x="1187624" y="1124744"/>
            <a:ext cx="6264696" cy="6564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Rectángulo"/>
          <p:cNvSpPr/>
          <p:nvPr/>
        </p:nvSpPr>
        <p:spPr>
          <a:xfrm>
            <a:off x="1331640" y="1200944"/>
            <a:ext cx="1935832" cy="50405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tx2"/>
                </a:solidFill>
              </a:rPr>
              <a:t>Interfaz Joven</a:t>
            </a:r>
            <a:endParaRPr lang="es-ES" sz="1400" b="1" dirty="0">
              <a:solidFill>
                <a:schemeClr val="tx2"/>
              </a:solidFill>
            </a:endParaRPr>
          </a:p>
        </p:txBody>
      </p:sp>
      <p:sp>
        <p:nvSpPr>
          <p:cNvPr id="9" name="8 Rectángulo"/>
          <p:cNvSpPr/>
          <p:nvPr/>
        </p:nvSpPr>
        <p:spPr>
          <a:xfrm>
            <a:off x="5408340" y="1200944"/>
            <a:ext cx="1935832" cy="50405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a:solidFill>
                  <a:schemeClr val="tx2"/>
                </a:solidFill>
              </a:rPr>
              <a:t>Interfaz </a:t>
            </a:r>
            <a:r>
              <a:rPr lang="es-ES" sz="1400" b="1" dirty="0" smtClean="0">
                <a:solidFill>
                  <a:schemeClr val="tx2"/>
                </a:solidFill>
              </a:rPr>
              <a:t>Funcionario</a:t>
            </a:r>
            <a:endParaRPr lang="es-ES" sz="1400" b="1" dirty="0">
              <a:solidFill>
                <a:schemeClr val="tx2"/>
              </a:solidFill>
            </a:endParaRPr>
          </a:p>
        </p:txBody>
      </p:sp>
      <p:sp>
        <p:nvSpPr>
          <p:cNvPr id="10" name="9 Rectángulo"/>
          <p:cNvSpPr/>
          <p:nvPr/>
        </p:nvSpPr>
        <p:spPr>
          <a:xfrm>
            <a:off x="3388060" y="1208088"/>
            <a:ext cx="1935832" cy="50405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b="1" dirty="0" smtClean="0">
                <a:solidFill>
                  <a:schemeClr val="tx2"/>
                </a:solidFill>
              </a:rPr>
              <a:t>Interfaz Organismos</a:t>
            </a:r>
            <a:endParaRPr lang="es-ES" sz="1400" b="1" dirty="0">
              <a:solidFill>
                <a:schemeClr val="tx2"/>
              </a:solidFill>
            </a:endParaRPr>
          </a:p>
        </p:txBody>
      </p:sp>
      <p:sp>
        <p:nvSpPr>
          <p:cNvPr id="11" name="10 Rectángulo"/>
          <p:cNvSpPr/>
          <p:nvPr/>
        </p:nvSpPr>
        <p:spPr>
          <a:xfrm>
            <a:off x="1223628" y="2060848"/>
            <a:ext cx="6264696" cy="36724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Rectángulo"/>
          <p:cNvSpPr/>
          <p:nvPr/>
        </p:nvSpPr>
        <p:spPr>
          <a:xfrm>
            <a:off x="1331640" y="2204864"/>
            <a:ext cx="1440160"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2"/>
                </a:solidFill>
              </a:rPr>
              <a:t>Gestión de Perfiles</a:t>
            </a:r>
            <a:endParaRPr lang="es-ES" dirty="0">
              <a:solidFill>
                <a:schemeClr val="tx2"/>
              </a:solidFill>
            </a:endParaRPr>
          </a:p>
        </p:txBody>
      </p:sp>
      <p:sp>
        <p:nvSpPr>
          <p:cNvPr id="13" name="12 Rectángulo"/>
          <p:cNvSpPr/>
          <p:nvPr/>
        </p:nvSpPr>
        <p:spPr>
          <a:xfrm>
            <a:off x="2874932" y="2204864"/>
            <a:ext cx="1440160"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2"/>
                </a:solidFill>
              </a:rPr>
              <a:t>Gestión de Actuaciones Válidas</a:t>
            </a:r>
            <a:endParaRPr lang="es-ES" dirty="0">
              <a:solidFill>
                <a:schemeClr val="tx2"/>
              </a:solidFill>
            </a:endParaRPr>
          </a:p>
        </p:txBody>
      </p:sp>
      <p:sp>
        <p:nvSpPr>
          <p:cNvPr id="14" name="13 Rectángulo"/>
          <p:cNvSpPr/>
          <p:nvPr/>
        </p:nvSpPr>
        <p:spPr>
          <a:xfrm>
            <a:off x="4380130" y="2204864"/>
            <a:ext cx="1440160"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2"/>
                </a:solidFill>
              </a:rPr>
              <a:t>Seguimiento Estadísticas</a:t>
            </a:r>
            <a:endParaRPr lang="es-ES" dirty="0">
              <a:solidFill>
                <a:schemeClr val="tx2"/>
              </a:solidFill>
            </a:endParaRPr>
          </a:p>
        </p:txBody>
      </p:sp>
      <p:sp>
        <p:nvSpPr>
          <p:cNvPr id="15" name="14 Rectángulo"/>
          <p:cNvSpPr/>
          <p:nvPr/>
        </p:nvSpPr>
        <p:spPr>
          <a:xfrm>
            <a:off x="5875412" y="2204864"/>
            <a:ext cx="1440160"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2"/>
                </a:solidFill>
              </a:rPr>
              <a:t>Evaluación de la Información</a:t>
            </a:r>
            <a:endParaRPr lang="es-ES" dirty="0">
              <a:solidFill>
                <a:schemeClr val="tx2"/>
              </a:solidFill>
            </a:endParaRPr>
          </a:p>
        </p:txBody>
      </p:sp>
      <p:sp>
        <p:nvSpPr>
          <p:cNvPr id="6" name="5 Rectángulo redondeado"/>
          <p:cNvSpPr/>
          <p:nvPr/>
        </p:nvSpPr>
        <p:spPr>
          <a:xfrm>
            <a:off x="1331640" y="3610930"/>
            <a:ext cx="6012532" cy="125823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 name="15 Rectángulo"/>
          <p:cNvSpPr/>
          <p:nvPr/>
        </p:nvSpPr>
        <p:spPr>
          <a:xfrm>
            <a:off x="1452228" y="4149080"/>
            <a:ext cx="1319572" cy="50405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err="1" smtClean="0"/>
              <a:t>I</a:t>
            </a:r>
            <a:r>
              <a:rPr lang="es-ES" sz="1400" dirty="0" err="1" smtClean="0">
                <a:solidFill>
                  <a:schemeClr val="tx2"/>
                </a:solidFill>
              </a:rPr>
              <a:t>Inicio</a:t>
            </a:r>
            <a:endParaRPr lang="es-ES" sz="1400" dirty="0"/>
          </a:p>
        </p:txBody>
      </p:sp>
      <p:sp>
        <p:nvSpPr>
          <p:cNvPr id="17" name="16 Rectángulo"/>
          <p:cNvSpPr/>
          <p:nvPr/>
        </p:nvSpPr>
        <p:spPr>
          <a:xfrm>
            <a:off x="3000400" y="4149080"/>
            <a:ext cx="1319572" cy="50405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2"/>
                </a:solidFill>
              </a:rPr>
              <a:t>Evaluación de Perfil</a:t>
            </a:r>
            <a:endParaRPr lang="es-ES" sz="1400" dirty="0">
              <a:solidFill>
                <a:schemeClr val="tx2"/>
              </a:solidFill>
            </a:endParaRPr>
          </a:p>
        </p:txBody>
      </p:sp>
      <p:sp>
        <p:nvSpPr>
          <p:cNvPr id="18" name="17 Rectángulo"/>
          <p:cNvSpPr/>
          <p:nvPr/>
        </p:nvSpPr>
        <p:spPr>
          <a:xfrm>
            <a:off x="4476564" y="4149080"/>
            <a:ext cx="1319572" cy="50405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2"/>
                </a:solidFill>
              </a:rPr>
              <a:t>Lista de Demanda</a:t>
            </a:r>
            <a:endParaRPr lang="es-ES" sz="1400" dirty="0">
              <a:solidFill>
                <a:schemeClr val="tx2"/>
              </a:solidFill>
            </a:endParaRPr>
          </a:p>
        </p:txBody>
      </p:sp>
      <p:sp>
        <p:nvSpPr>
          <p:cNvPr id="19" name="18 Rectángulo"/>
          <p:cNvSpPr/>
          <p:nvPr/>
        </p:nvSpPr>
        <p:spPr>
          <a:xfrm>
            <a:off x="5904012" y="4149080"/>
            <a:ext cx="1319572" cy="504056"/>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2"/>
                </a:solidFill>
              </a:rPr>
              <a:t>Actuación Válida</a:t>
            </a:r>
            <a:endParaRPr lang="es-ES" sz="1400" dirty="0">
              <a:solidFill>
                <a:schemeClr val="tx2"/>
              </a:solidFill>
            </a:endParaRPr>
          </a:p>
        </p:txBody>
      </p:sp>
      <p:sp>
        <p:nvSpPr>
          <p:cNvPr id="20" name="19 Rectángulo"/>
          <p:cNvSpPr/>
          <p:nvPr/>
        </p:nvSpPr>
        <p:spPr>
          <a:xfrm>
            <a:off x="1452228" y="5085184"/>
            <a:ext cx="1935832"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2"/>
                </a:solidFill>
              </a:rPr>
              <a:t>Acceso a Datos</a:t>
            </a:r>
            <a:endParaRPr lang="es-ES" dirty="0">
              <a:solidFill>
                <a:schemeClr val="tx2"/>
              </a:solidFill>
            </a:endParaRPr>
          </a:p>
        </p:txBody>
      </p:sp>
      <p:sp>
        <p:nvSpPr>
          <p:cNvPr id="21" name="20 Rectángulo"/>
          <p:cNvSpPr/>
          <p:nvPr/>
        </p:nvSpPr>
        <p:spPr>
          <a:xfrm>
            <a:off x="4860032" y="5085184"/>
            <a:ext cx="2176010"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2"/>
                </a:solidFill>
              </a:rPr>
              <a:t>Acceso a Servicios</a:t>
            </a:r>
            <a:endParaRPr lang="es-ES" dirty="0">
              <a:solidFill>
                <a:schemeClr val="tx2"/>
              </a:solidFill>
            </a:endParaRPr>
          </a:p>
        </p:txBody>
      </p:sp>
      <p:cxnSp>
        <p:nvCxnSpPr>
          <p:cNvPr id="23" name="22 Conector recto de flecha"/>
          <p:cNvCxnSpPr/>
          <p:nvPr/>
        </p:nvCxnSpPr>
        <p:spPr>
          <a:xfrm>
            <a:off x="2299556" y="1712144"/>
            <a:ext cx="0" cy="34870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24 Conector recto de flecha"/>
          <p:cNvCxnSpPr>
            <a:stCxn id="10" idx="2"/>
            <a:endCxn id="11" idx="0"/>
          </p:cNvCxnSpPr>
          <p:nvPr/>
        </p:nvCxnSpPr>
        <p:spPr>
          <a:xfrm>
            <a:off x="4355976" y="1712144"/>
            <a:ext cx="0" cy="348704"/>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27 Conector recto de flecha"/>
          <p:cNvCxnSpPr>
            <a:stCxn id="9" idx="2"/>
          </p:cNvCxnSpPr>
          <p:nvPr/>
        </p:nvCxnSpPr>
        <p:spPr>
          <a:xfrm>
            <a:off x="6376256" y="1705000"/>
            <a:ext cx="0" cy="35584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0" name="29 Conector recto de flecha"/>
          <p:cNvCxnSpPr>
            <a:stCxn id="12" idx="2"/>
          </p:cNvCxnSpPr>
          <p:nvPr/>
        </p:nvCxnSpPr>
        <p:spPr>
          <a:xfrm>
            <a:off x="2051720" y="3140968"/>
            <a:ext cx="0" cy="46996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32 Conector recto de flecha"/>
          <p:cNvCxnSpPr>
            <a:stCxn id="13" idx="2"/>
          </p:cNvCxnSpPr>
          <p:nvPr/>
        </p:nvCxnSpPr>
        <p:spPr>
          <a:xfrm>
            <a:off x="3595012" y="3140968"/>
            <a:ext cx="0" cy="46805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a:stCxn id="14" idx="2"/>
          </p:cNvCxnSpPr>
          <p:nvPr/>
        </p:nvCxnSpPr>
        <p:spPr>
          <a:xfrm>
            <a:off x="5100210" y="3140968"/>
            <a:ext cx="0" cy="46996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9" name="38 Conector recto de flecha"/>
          <p:cNvCxnSpPr>
            <a:stCxn id="15" idx="2"/>
          </p:cNvCxnSpPr>
          <p:nvPr/>
        </p:nvCxnSpPr>
        <p:spPr>
          <a:xfrm>
            <a:off x="6595492" y="3140968"/>
            <a:ext cx="0" cy="468052"/>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42" name="41 Disco magnético"/>
          <p:cNvSpPr/>
          <p:nvPr/>
        </p:nvSpPr>
        <p:spPr>
          <a:xfrm>
            <a:off x="1767750" y="5984490"/>
            <a:ext cx="1336340" cy="839564"/>
          </a:xfrm>
          <a:prstGeom prst="flowChartMagneticDisk">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400" dirty="0" smtClean="0">
                <a:solidFill>
                  <a:schemeClr val="tx2"/>
                </a:solidFill>
              </a:rPr>
              <a:t>Perfiles y Actuaciones</a:t>
            </a:r>
            <a:endParaRPr lang="es-ES" sz="1400" dirty="0">
              <a:solidFill>
                <a:schemeClr val="tx2"/>
              </a:solidFill>
            </a:endParaRPr>
          </a:p>
        </p:txBody>
      </p:sp>
      <p:sp>
        <p:nvSpPr>
          <p:cNvPr id="43" name="42 Elipse"/>
          <p:cNvSpPr/>
          <p:nvPr/>
        </p:nvSpPr>
        <p:spPr>
          <a:xfrm>
            <a:off x="3334426" y="6116240"/>
            <a:ext cx="1309582"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2"/>
                </a:solidFill>
              </a:rPr>
              <a:t>PID</a:t>
            </a:r>
            <a:endParaRPr lang="es-ES" dirty="0">
              <a:solidFill>
                <a:schemeClr val="tx2"/>
              </a:solidFill>
            </a:endParaRPr>
          </a:p>
        </p:txBody>
      </p:sp>
      <p:sp>
        <p:nvSpPr>
          <p:cNvPr id="44" name="43 Elipse"/>
          <p:cNvSpPr/>
          <p:nvPr/>
        </p:nvSpPr>
        <p:spPr>
          <a:xfrm>
            <a:off x="4728518" y="6136480"/>
            <a:ext cx="1359644"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2"/>
                </a:solidFill>
              </a:rPr>
              <a:t>@Firma</a:t>
            </a:r>
            <a:endParaRPr lang="es-ES" dirty="0">
              <a:solidFill>
                <a:schemeClr val="tx2"/>
              </a:solidFill>
            </a:endParaRPr>
          </a:p>
        </p:txBody>
      </p:sp>
      <p:sp>
        <p:nvSpPr>
          <p:cNvPr id="45" name="44 Elipse"/>
          <p:cNvSpPr/>
          <p:nvPr/>
        </p:nvSpPr>
        <p:spPr>
          <a:xfrm>
            <a:off x="6110430" y="6136480"/>
            <a:ext cx="1499456"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2"/>
                </a:solidFill>
              </a:rPr>
              <a:t>Registro E/S</a:t>
            </a:r>
            <a:endParaRPr lang="es-ES" dirty="0">
              <a:solidFill>
                <a:schemeClr val="tx2"/>
              </a:solidFill>
            </a:endParaRPr>
          </a:p>
        </p:txBody>
      </p:sp>
      <p:cxnSp>
        <p:nvCxnSpPr>
          <p:cNvPr id="46" name="45 Conector recto de flecha"/>
          <p:cNvCxnSpPr>
            <a:stCxn id="20" idx="2"/>
            <a:endCxn id="42" idx="1"/>
          </p:cNvCxnSpPr>
          <p:nvPr/>
        </p:nvCxnSpPr>
        <p:spPr>
          <a:xfrm>
            <a:off x="2420144" y="5589240"/>
            <a:ext cx="15776" cy="39525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0" name="49 Conector recto de flecha"/>
          <p:cNvCxnSpPr>
            <a:stCxn id="21" idx="2"/>
            <a:endCxn id="43" idx="0"/>
          </p:cNvCxnSpPr>
          <p:nvPr/>
        </p:nvCxnSpPr>
        <p:spPr>
          <a:xfrm flipH="1">
            <a:off x="3989217" y="5589240"/>
            <a:ext cx="1958820" cy="5270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3" name="52 Conector recto de flecha"/>
          <p:cNvCxnSpPr>
            <a:stCxn id="21" idx="2"/>
            <a:endCxn id="44" idx="0"/>
          </p:cNvCxnSpPr>
          <p:nvPr/>
        </p:nvCxnSpPr>
        <p:spPr>
          <a:xfrm flipH="1">
            <a:off x="5408340" y="5589240"/>
            <a:ext cx="539697" cy="54724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6" name="55 Conector recto de flecha"/>
          <p:cNvCxnSpPr>
            <a:stCxn id="21" idx="2"/>
            <a:endCxn id="45" idx="0"/>
          </p:cNvCxnSpPr>
          <p:nvPr/>
        </p:nvCxnSpPr>
        <p:spPr>
          <a:xfrm>
            <a:off x="5948037" y="5589240"/>
            <a:ext cx="912121" cy="54724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65" name="64 CuadroTexto"/>
          <p:cNvSpPr txBox="1"/>
          <p:nvPr/>
        </p:nvSpPr>
        <p:spPr>
          <a:xfrm>
            <a:off x="2771800" y="3743163"/>
            <a:ext cx="3168352" cy="307777"/>
          </a:xfrm>
          <a:prstGeom prst="rect">
            <a:avLst/>
          </a:prstGeom>
          <a:noFill/>
        </p:spPr>
        <p:txBody>
          <a:bodyPr wrap="square" rtlCol="0">
            <a:spAutoFit/>
          </a:bodyPr>
          <a:lstStyle/>
          <a:p>
            <a:pPr algn="ctr"/>
            <a:r>
              <a:rPr lang="es-ES" sz="1400" b="1" dirty="0" smtClean="0">
                <a:solidFill>
                  <a:schemeClr val="tx2"/>
                </a:solidFill>
              </a:rPr>
              <a:t>Tramitador / </a:t>
            </a:r>
            <a:r>
              <a:rPr lang="es-ES" sz="1400" b="1" dirty="0" err="1" smtClean="0">
                <a:solidFill>
                  <a:schemeClr val="tx2"/>
                </a:solidFill>
              </a:rPr>
              <a:t>Workflow</a:t>
            </a:r>
            <a:endParaRPr lang="es-ES" sz="1400" b="1" dirty="0">
              <a:solidFill>
                <a:schemeClr val="tx2"/>
              </a:solidFill>
            </a:endParaRPr>
          </a:p>
        </p:txBody>
      </p:sp>
      <p:sp>
        <p:nvSpPr>
          <p:cNvPr id="47" name="46 Elipse"/>
          <p:cNvSpPr/>
          <p:nvPr/>
        </p:nvSpPr>
        <p:spPr>
          <a:xfrm>
            <a:off x="7609886" y="6136480"/>
            <a:ext cx="1354602"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2"/>
                </a:solidFill>
              </a:rPr>
              <a:t>UAFSE</a:t>
            </a:r>
            <a:endParaRPr lang="es-ES" dirty="0">
              <a:solidFill>
                <a:schemeClr val="tx2"/>
              </a:solidFill>
            </a:endParaRPr>
          </a:p>
        </p:txBody>
      </p:sp>
      <p:cxnSp>
        <p:nvCxnSpPr>
          <p:cNvPr id="48" name="47 Conector recto de flecha"/>
          <p:cNvCxnSpPr>
            <a:stCxn id="21" idx="2"/>
            <a:endCxn id="47" idx="0"/>
          </p:cNvCxnSpPr>
          <p:nvPr/>
        </p:nvCxnSpPr>
        <p:spPr>
          <a:xfrm>
            <a:off x="5948037" y="5589240"/>
            <a:ext cx="2339150" cy="54724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2" name="1 CuadroTexto"/>
          <p:cNvSpPr txBox="1"/>
          <p:nvPr/>
        </p:nvSpPr>
        <p:spPr>
          <a:xfrm rot="16200000">
            <a:off x="-123099" y="1355350"/>
            <a:ext cx="1489068" cy="307777"/>
          </a:xfrm>
          <a:prstGeom prst="rect">
            <a:avLst/>
          </a:prstGeom>
          <a:noFill/>
        </p:spPr>
        <p:txBody>
          <a:bodyPr wrap="square" rtlCol="0">
            <a:spAutoFit/>
          </a:bodyPr>
          <a:lstStyle/>
          <a:p>
            <a:r>
              <a:rPr lang="es-ES" sz="1400" b="1" u="sng" dirty="0" smtClean="0">
                <a:solidFill>
                  <a:schemeClr val="tx2"/>
                </a:solidFill>
                <a:effectLst>
                  <a:outerShdw blurRad="38100" dist="38100" dir="2700000" algn="tl">
                    <a:srgbClr val="000000">
                      <a:alpha val="43137"/>
                    </a:srgbClr>
                  </a:outerShdw>
                </a:effectLst>
              </a:rPr>
              <a:t>Presentación</a:t>
            </a:r>
            <a:endParaRPr lang="es-ES" sz="1400" b="1" u="sng" dirty="0">
              <a:solidFill>
                <a:schemeClr val="tx2"/>
              </a:solidFill>
              <a:effectLst>
                <a:outerShdw blurRad="38100" dist="38100" dir="2700000" algn="tl">
                  <a:srgbClr val="000000">
                    <a:alpha val="43137"/>
                  </a:srgbClr>
                </a:outerShdw>
              </a:effectLst>
            </a:endParaRPr>
          </a:p>
        </p:txBody>
      </p:sp>
      <p:sp>
        <p:nvSpPr>
          <p:cNvPr id="40" name="39 CuadroTexto"/>
          <p:cNvSpPr txBox="1"/>
          <p:nvPr/>
        </p:nvSpPr>
        <p:spPr>
          <a:xfrm rot="16200000">
            <a:off x="-242039" y="3635152"/>
            <a:ext cx="1728193" cy="307777"/>
          </a:xfrm>
          <a:prstGeom prst="rect">
            <a:avLst/>
          </a:prstGeom>
          <a:noFill/>
        </p:spPr>
        <p:txBody>
          <a:bodyPr wrap="square" rtlCol="0">
            <a:spAutoFit/>
          </a:bodyPr>
          <a:lstStyle/>
          <a:p>
            <a:r>
              <a:rPr lang="es-ES" sz="1400" b="1" u="sng" dirty="0" smtClean="0">
                <a:solidFill>
                  <a:schemeClr val="tx2"/>
                </a:solidFill>
                <a:effectLst>
                  <a:outerShdw blurRad="38100" dist="38100" dir="2700000" algn="tl">
                    <a:srgbClr val="000000">
                      <a:alpha val="43137"/>
                    </a:srgbClr>
                  </a:outerShdw>
                </a:effectLst>
              </a:rPr>
              <a:t>Lógica de Negocio</a:t>
            </a:r>
            <a:endParaRPr lang="es-ES" sz="1400" b="1" u="sng" dirty="0">
              <a:solidFill>
                <a:schemeClr val="tx2"/>
              </a:solidFill>
              <a:effectLst>
                <a:outerShdw blurRad="38100" dist="38100" dir="2700000" algn="tl">
                  <a:srgbClr val="000000">
                    <a:alpha val="43137"/>
                  </a:srgbClr>
                </a:outerShdw>
              </a:effectLst>
            </a:endParaRPr>
          </a:p>
        </p:txBody>
      </p:sp>
      <p:sp>
        <p:nvSpPr>
          <p:cNvPr id="41" name="40 CuadroTexto"/>
          <p:cNvSpPr txBox="1"/>
          <p:nvPr/>
        </p:nvSpPr>
        <p:spPr>
          <a:xfrm rot="16200000">
            <a:off x="-123340" y="5968514"/>
            <a:ext cx="1489068" cy="307777"/>
          </a:xfrm>
          <a:prstGeom prst="rect">
            <a:avLst/>
          </a:prstGeom>
          <a:noFill/>
        </p:spPr>
        <p:txBody>
          <a:bodyPr wrap="square" rtlCol="0">
            <a:spAutoFit/>
          </a:bodyPr>
          <a:lstStyle/>
          <a:p>
            <a:r>
              <a:rPr lang="es-ES" sz="1400" b="1" dirty="0" smtClean="0">
                <a:solidFill>
                  <a:schemeClr val="tx2"/>
                </a:solidFill>
              </a:rPr>
              <a:t>     </a:t>
            </a:r>
            <a:r>
              <a:rPr lang="es-ES" sz="1400" b="1" u="sng" dirty="0" smtClean="0">
                <a:solidFill>
                  <a:schemeClr val="tx2"/>
                </a:solidFill>
                <a:effectLst>
                  <a:outerShdw blurRad="38100" dist="38100" dir="2700000" algn="tl">
                    <a:srgbClr val="000000">
                      <a:alpha val="43137"/>
                    </a:srgbClr>
                  </a:outerShdw>
                </a:effectLst>
              </a:rPr>
              <a:t>Datos</a:t>
            </a:r>
            <a:endParaRPr lang="es-ES" sz="1400" b="1" u="sng" dirty="0">
              <a:solidFill>
                <a:schemeClr val="tx2"/>
              </a:solidFill>
              <a:effectLst>
                <a:outerShdw blurRad="38100" dist="38100" dir="2700000" algn="tl">
                  <a:srgbClr val="000000">
                    <a:alpha val="43137"/>
                  </a:srgbClr>
                </a:outerShdw>
              </a:effectLst>
            </a:endParaRPr>
          </a:p>
        </p:txBody>
      </p:sp>
      <p:sp>
        <p:nvSpPr>
          <p:cNvPr id="51" name="50 Elipse"/>
          <p:cNvSpPr/>
          <p:nvPr/>
        </p:nvSpPr>
        <p:spPr>
          <a:xfrm>
            <a:off x="7654773" y="5445224"/>
            <a:ext cx="1354602" cy="5760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solidFill>
                  <a:schemeClr val="tx2"/>
                </a:solidFill>
              </a:rPr>
              <a:t>…</a:t>
            </a:r>
          </a:p>
        </p:txBody>
      </p:sp>
      <p:cxnSp>
        <p:nvCxnSpPr>
          <p:cNvPr id="52" name="51 Conector recto de flecha"/>
          <p:cNvCxnSpPr>
            <a:stCxn id="21" idx="2"/>
            <a:endCxn id="51" idx="2"/>
          </p:cNvCxnSpPr>
          <p:nvPr/>
        </p:nvCxnSpPr>
        <p:spPr>
          <a:xfrm>
            <a:off x="5948037" y="5589240"/>
            <a:ext cx="1706736" cy="14401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07955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188640"/>
            <a:ext cx="8229600" cy="1143000"/>
          </a:xfrm>
        </p:spPr>
        <p:txBody>
          <a:bodyPr/>
          <a:lstStyle/>
          <a:p>
            <a:r>
              <a:rPr lang="es-ES" dirty="0" smtClean="0"/>
              <a:t>Capa de Presentación</a:t>
            </a:r>
            <a:endParaRPr lang="es-ES" dirty="0"/>
          </a:p>
        </p:txBody>
      </p:sp>
      <p:sp>
        <p:nvSpPr>
          <p:cNvPr id="7" name="6 Marcador de contenido"/>
          <p:cNvSpPr>
            <a:spLocks noGrp="1"/>
          </p:cNvSpPr>
          <p:nvPr>
            <p:ph idx="1"/>
          </p:nvPr>
        </p:nvSpPr>
        <p:spPr/>
        <p:txBody>
          <a:bodyPr>
            <a:normAutofit/>
          </a:bodyPr>
          <a:lstStyle/>
          <a:p>
            <a:pPr>
              <a:lnSpc>
                <a:spcPct val="150000"/>
              </a:lnSpc>
            </a:pPr>
            <a:r>
              <a:rPr lang="es-ES" sz="2000" b="1" dirty="0" smtClean="0"/>
              <a:t>Legislación</a:t>
            </a:r>
          </a:p>
          <a:p>
            <a:pPr lvl="1">
              <a:lnSpc>
                <a:spcPct val="150000"/>
              </a:lnSpc>
            </a:pPr>
            <a:r>
              <a:rPr lang="es-ES" sz="1800" dirty="0" smtClean="0"/>
              <a:t>Autenticación </a:t>
            </a:r>
            <a:r>
              <a:rPr lang="es-ES" sz="1800" b="1" dirty="0" smtClean="0"/>
              <a:t>-&gt; </a:t>
            </a:r>
            <a:r>
              <a:rPr lang="es-ES" sz="1800" dirty="0" smtClean="0"/>
              <a:t>Art 13.2 Ley 11/2007</a:t>
            </a:r>
          </a:p>
          <a:p>
            <a:pPr lvl="1">
              <a:lnSpc>
                <a:spcPct val="150000"/>
              </a:lnSpc>
            </a:pPr>
            <a:r>
              <a:rPr lang="es-ES" sz="1800" dirty="0" smtClean="0"/>
              <a:t>Accesibilidad -&gt; RD 1494/2007, UNE 139803:2012</a:t>
            </a:r>
          </a:p>
          <a:p>
            <a:pPr lvl="1">
              <a:lnSpc>
                <a:spcPct val="150000"/>
              </a:lnSpc>
            </a:pPr>
            <a:r>
              <a:rPr lang="es-ES" sz="1800" dirty="0" smtClean="0"/>
              <a:t>Multilingüismo -&gt; D.A. 6ª Ley 11/2007</a:t>
            </a:r>
          </a:p>
          <a:p>
            <a:pPr>
              <a:lnSpc>
                <a:spcPct val="150000"/>
              </a:lnSpc>
            </a:pPr>
            <a:r>
              <a:rPr lang="es-ES" sz="2000" b="1" dirty="0" smtClean="0"/>
              <a:t>Tecnología (y Reutilización) </a:t>
            </a:r>
          </a:p>
          <a:p>
            <a:pPr lvl="1">
              <a:lnSpc>
                <a:spcPct val="150000"/>
              </a:lnSpc>
            </a:pPr>
            <a:r>
              <a:rPr lang="es-ES" sz="1800" dirty="0" smtClean="0"/>
              <a:t>HTML5, CSS3, </a:t>
            </a:r>
            <a:r>
              <a:rPr lang="es-ES" sz="1800" dirty="0" err="1" smtClean="0"/>
              <a:t>Responsive</a:t>
            </a:r>
            <a:r>
              <a:rPr lang="es-ES" sz="1800" dirty="0" smtClean="0"/>
              <a:t> </a:t>
            </a:r>
            <a:r>
              <a:rPr lang="es-ES" sz="1800" dirty="0" err="1" smtClean="0"/>
              <a:t>Design</a:t>
            </a:r>
            <a:r>
              <a:rPr lang="es-ES" sz="1800" dirty="0" smtClean="0"/>
              <a:t>, Media </a:t>
            </a:r>
            <a:r>
              <a:rPr lang="es-ES" sz="1800" dirty="0" err="1" smtClean="0"/>
              <a:t>Queries</a:t>
            </a:r>
            <a:endParaRPr lang="es-ES" sz="1800" dirty="0" smtClean="0"/>
          </a:p>
          <a:p>
            <a:pPr lvl="1">
              <a:lnSpc>
                <a:spcPct val="150000"/>
              </a:lnSpc>
            </a:pPr>
            <a:r>
              <a:rPr lang="es-ES" sz="1800" dirty="0" smtClean="0"/>
              <a:t>Multilingüismo -&gt; PLATA</a:t>
            </a:r>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18</a:t>
            </a:fld>
            <a:endParaRPr lang="es-ES"/>
          </a:p>
        </p:txBody>
      </p:sp>
    </p:spTree>
    <p:extLst>
      <p:ext uri="{BB962C8B-B14F-4D97-AF65-F5344CB8AC3E}">
        <p14:creationId xmlns:p14="http://schemas.microsoft.com/office/powerpoint/2010/main" val="34631521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Capa de Lógica de Negocio (I)</a:t>
            </a:r>
            <a:endParaRPr lang="es-ES" dirty="0"/>
          </a:p>
        </p:txBody>
      </p:sp>
      <p:sp>
        <p:nvSpPr>
          <p:cNvPr id="7" name="6 Marcador de contenido"/>
          <p:cNvSpPr>
            <a:spLocks noGrp="1"/>
          </p:cNvSpPr>
          <p:nvPr>
            <p:ph idx="1"/>
          </p:nvPr>
        </p:nvSpPr>
        <p:spPr/>
        <p:txBody>
          <a:bodyPr>
            <a:noAutofit/>
          </a:bodyPr>
          <a:lstStyle/>
          <a:p>
            <a:pPr algn="just">
              <a:lnSpc>
                <a:spcPct val="150000"/>
              </a:lnSpc>
            </a:pPr>
            <a:r>
              <a:rPr lang="es-ES" sz="1500" b="1" dirty="0" smtClean="0"/>
              <a:t>Módulo </a:t>
            </a:r>
            <a:r>
              <a:rPr lang="es-ES" sz="1500" b="1" dirty="0"/>
              <a:t>de Gestión de </a:t>
            </a:r>
            <a:r>
              <a:rPr lang="es-ES" sz="1500" b="1" dirty="0" smtClean="0"/>
              <a:t>Perfiles:</a:t>
            </a:r>
            <a:r>
              <a:rPr lang="es-ES" sz="1500" dirty="0" smtClean="0"/>
              <a:t> lógica </a:t>
            </a:r>
            <a:r>
              <a:rPr lang="es-ES" sz="1500" dirty="0"/>
              <a:t>relativa a los perfiles de los jóvenes, su </a:t>
            </a:r>
            <a:r>
              <a:rPr lang="es-ES" sz="1500" dirty="0" smtClean="0"/>
              <a:t>consulta, modificación.</a:t>
            </a:r>
          </a:p>
          <a:p>
            <a:pPr algn="just">
              <a:lnSpc>
                <a:spcPct val="150000"/>
              </a:lnSpc>
            </a:pPr>
            <a:r>
              <a:rPr lang="es-ES" sz="1500" b="1" dirty="0" smtClean="0"/>
              <a:t>Módulo </a:t>
            </a:r>
            <a:r>
              <a:rPr lang="es-ES" sz="1500" b="1" dirty="0"/>
              <a:t>Gestión de </a:t>
            </a:r>
            <a:r>
              <a:rPr lang="es-ES" sz="1500" b="1" dirty="0" smtClean="0"/>
              <a:t>Actuaciones Válidas:</a:t>
            </a:r>
            <a:r>
              <a:rPr lang="es-ES" sz="1500" dirty="0" smtClean="0"/>
              <a:t> lógica </a:t>
            </a:r>
            <a:r>
              <a:rPr lang="es-ES" sz="1500" dirty="0"/>
              <a:t>relativa a las </a:t>
            </a:r>
            <a:r>
              <a:rPr lang="es-ES" sz="1500" dirty="0" smtClean="0"/>
              <a:t>altas, bajas, asociaciones con perfiles, </a:t>
            </a:r>
            <a:r>
              <a:rPr lang="es-ES" sz="1500" dirty="0" err="1" smtClean="0"/>
              <a:t>etc</a:t>
            </a:r>
            <a:r>
              <a:rPr lang="es-ES" sz="1500" dirty="0" smtClean="0"/>
              <a:t>, de actuaciones válidas. </a:t>
            </a:r>
          </a:p>
          <a:p>
            <a:pPr algn="just">
              <a:lnSpc>
                <a:spcPct val="150000"/>
              </a:lnSpc>
            </a:pPr>
            <a:r>
              <a:rPr lang="es-ES" sz="1500" b="1" dirty="0"/>
              <a:t>Módulo de seguimiento o </a:t>
            </a:r>
            <a:r>
              <a:rPr lang="es-ES" sz="1500" b="1" dirty="0" smtClean="0"/>
              <a:t>estadísticas:</a:t>
            </a:r>
            <a:r>
              <a:rPr lang="es-ES" sz="1500" dirty="0" smtClean="0"/>
              <a:t> encargado </a:t>
            </a:r>
            <a:r>
              <a:rPr lang="es-ES" sz="1500" dirty="0"/>
              <a:t>de explotar la información del </a:t>
            </a:r>
            <a:r>
              <a:rPr lang="es-ES" sz="1500" dirty="0" smtClean="0"/>
              <a:t>sistema. </a:t>
            </a:r>
          </a:p>
          <a:p>
            <a:pPr lvl="1" algn="just">
              <a:lnSpc>
                <a:spcPct val="150000"/>
              </a:lnSpc>
            </a:pPr>
            <a:r>
              <a:rPr lang="es-ES" sz="1500" b="1" dirty="0" smtClean="0"/>
              <a:t>Tecnología: </a:t>
            </a:r>
            <a:r>
              <a:rPr lang="es-ES" sz="1500" dirty="0" smtClean="0"/>
              <a:t>Se </a:t>
            </a:r>
            <a:r>
              <a:rPr lang="es-ES" sz="1500" dirty="0"/>
              <a:t>considera que sería suficiente </a:t>
            </a:r>
            <a:r>
              <a:rPr lang="es-ES" sz="1500" dirty="0" smtClean="0"/>
              <a:t>el </a:t>
            </a:r>
            <a:r>
              <a:rPr lang="es-ES" sz="1500" dirty="0"/>
              <a:t>uso de librerías como </a:t>
            </a:r>
            <a:r>
              <a:rPr lang="es-ES" sz="1500" dirty="0" err="1"/>
              <a:t>JasperReports</a:t>
            </a:r>
            <a:r>
              <a:rPr lang="es-ES" sz="1500" dirty="0"/>
              <a:t> para dar cumplimiento la funcionalidad. No se contempla la necesidad de crear un </a:t>
            </a:r>
            <a:r>
              <a:rPr lang="es-ES" sz="1500" dirty="0" smtClean="0"/>
              <a:t>DWH aparte</a:t>
            </a:r>
            <a:r>
              <a:rPr lang="es-ES" sz="1500" dirty="0"/>
              <a:t>, aunque si fuera necesario se estudiaría la creación de procesos ETL para alimentar un DWH ya existente en el </a:t>
            </a:r>
            <a:r>
              <a:rPr lang="es-ES" sz="1500" dirty="0" smtClean="0"/>
              <a:t>Ministerio.</a:t>
            </a:r>
          </a:p>
          <a:p>
            <a:pPr algn="just">
              <a:lnSpc>
                <a:spcPct val="150000"/>
              </a:lnSpc>
            </a:pPr>
            <a:r>
              <a:rPr lang="es-ES" sz="1500" b="1" dirty="0"/>
              <a:t>Módulo de </a:t>
            </a:r>
            <a:r>
              <a:rPr lang="es-ES" sz="1500" b="1" dirty="0" smtClean="0"/>
              <a:t>Evaluación </a:t>
            </a:r>
            <a:r>
              <a:rPr lang="es-ES" sz="1500" b="1" dirty="0"/>
              <a:t>de la </a:t>
            </a:r>
            <a:r>
              <a:rPr lang="es-ES" sz="1500" b="1" dirty="0" smtClean="0"/>
              <a:t>Información</a:t>
            </a:r>
            <a:r>
              <a:rPr lang="es-ES" sz="1500" dirty="0"/>
              <a:t>: encargado de recoger los datos de la plataforma de intermediación y realizar la validación de los mismos para incluir al joven en la lista de </a:t>
            </a:r>
            <a:r>
              <a:rPr lang="es-ES" sz="1500" dirty="0" smtClean="0"/>
              <a:t>demandantes.</a:t>
            </a:r>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19</a:t>
            </a:fld>
            <a:endParaRPr lang="es-ES"/>
          </a:p>
        </p:txBody>
      </p:sp>
    </p:spTree>
    <p:extLst>
      <p:ext uri="{BB962C8B-B14F-4D97-AF65-F5344CB8AC3E}">
        <p14:creationId xmlns:p14="http://schemas.microsoft.com/office/powerpoint/2010/main" val="15914000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A tener en cuenta</a:t>
            </a:r>
            <a:endParaRPr lang="es-ES" dirty="0"/>
          </a:p>
        </p:txBody>
      </p:sp>
      <p:sp>
        <p:nvSpPr>
          <p:cNvPr id="3" name="2 Marcador de contenido"/>
          <p:cNvSpPr>
            <a:spLocks noGrp="1"/>
          </p:cNvSpPr>
          <p:nvPr>
            <p:ph idx="1"/>
          </p:nvPr>
        </p:nvSpPr>
        <p:spPr/>
        <p:txBody>
          <a:bodyPr>
            <a:normAutofit/>
          </a:bodyPr>
          <a:lstStyle/>
          <a:p>
            <a:endParaRPr lang="es-ES" b="1" dirty="0" smtClean="0"/>
          </a:p>
          <a:p>
            <a:r>
              <a:rPr lang="es-ES" b="1" dirty="0" smtClean="0"/>
              <a:t>NO hay SOLUCIÓN UNICA </a:t>
            </a:r>
            <a:r>
              <a:rPr lang="es-ES" dirty="0" smtClean="0"/>
              <a:t>a un problema propuesto.</a:t>
            </a:r>
          </a:p>
          <a:p>
            <a:r>
              <a:rPr lang="es-ES" dirty="0" smtClean="0"/>
              <a:t>Lo que se plantea es lo que NOSOTROS consideramos más apropiado.</a:t>
            </a:r>
          </a:p>
          <a:p>
            <a:r>
              <a:rPr lang="es-ES" dirty="0" smtClean="0"/>
              <a:t>Lo más importante es RAZONAR y demostrar que las decisiones se toman razonadamente y en base a conocimiento técnico y del negocio.</a:t>
            </a:r>
          </a:p>
          <a:p>
            <a:r>
              <a:rPr lang="es-ES" dirty="0" smtClean="0"/>
              <a:t>La solución propuesta es un esfuerzo COORDINADO de DIFERENTES PERSONAS</a:t>
            </a:r>
          </a:p>
          <a:p>
            <a:pPr>
              <a:buNone/>
            </a:pPr>
            <a:endParaRPr lang="es-ES" dirty="0" smtClean="0"/>
          </a:p>
          <a:p>
            <a:endParaRPr lang="es-ES" dirty="0" smtClean="0"/>
          </a:p>
        </p:txBody>
      </p:sp>
      <p:sp>
        <p:nvSpPr>
          <p:cNvPr id="4" name="3 Marcador de número de diapositiva"/>
          <p:cNvSpPr>
            <a:spLocks noGrp="1"/>
          </p:cNvSpPr>
          <p:nvPr>
            <p:ph type="sldNum" sz="quarter" idx="12"/>
          </p:nvPr>
        </p:nvSpPr>
        <p:spPr/>
        <p:txBody>
          <a:bodyPr/>
          <a:lstStyle/>
          <a:p>
            <a:fld id="{EA6A86CE-E230-468D-8D9F-BAF08F0456DF}" type="slidenum">
              <a:rPr lang="es-ES" smtClean="0"/>
              <a:pPr/>
              <a:t>2</a:t>
            </a:fld>
            <a:endParaRPr lang="es-E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Capa de Lógica de Negocio (II)</a:t>
            </a:r>
            <a:endParaRPr lang="es-ES" dirty="0"/>
          </a:p>
        </p:txBody>
      </p:sp>
      <p:sp>
        <p:nvSpPr>
          <p:cNvPr id="7" name="6 Marcador de contenido"/>
          <p:cNvSpPr>
            <a:spLocks noGrp="1"/>
          </p:cNvSpPr>
          <p:nvPr>
            <p:ph idx="1"/>
          </p:nvPr>
        </p:nvSpPr>
        <p:spPr/>
        <p:txBody>
          <a:bodyPr>
            <a:normAutofit fontScale="47500" lnSpcReduction="20000"/>
          </a:bodyPr>
          <a:lstStyle/>
          <a:p>
            <a:pPr algn="just">
              <a:lnSpc>
                <a:spcPct val="150000"/>
              </a:lnSpc>
            </a:pPr>
            <a:r>
              <a:rPr lang="es-ES" sz="5600" b="1" dirty="0"/>
              <a:t>Tramitador</a:t>
            </a:r>
            <a:r>
              <a:rPr lang="es-ES" sz="5600" dirty="0"/>
              <a:t>: encargado de realizar el flujo de tareas que se describen en el procedimiento administrativo. </a:t>
            </a:r>
          </a:p>
          <a:p>
            <a:pPr lvl="1" algn="just">
              <a:lnSpc>
                <a:spcPct val="150000"/>
              </a:lnSpc>
            </a:pPr>
            <a:r>
              <a:rPr lang="es-ES" sz="5400" b="1" dirty="0" smtClean="0"/>
              <a:t>Enfoque</a:t>
            </a:r>
            <a:r>
              <a:rPr lang="es-ES" sz="5400" dirty="0" smtClean="0"/>
              <a:t>: Se </a:t>
            </a:r>
            <a:r>
              <a:rPr lang="es-ES" sz="5400" dirty="0"/>
              <a:t>realizará un </a:t>
            </a:r>
            <a:r>
              <a:rPr lang="es-ES" sz="5400" b="1" dirty="0"/>
              <a:t>estudio en el CTT</a:t>
            </a:r>
            <a:r>
              <a:rPr lang="es-ES" sz="5400" dirty="0"/>
              <a:t> para ver la idoneidad de tramitadores como Tramitador </a:t>
            </a:r>
            <a:r>
              <a:rPr lang="es-ES" sz="5400" dirty="0" smtClean="0"/>
              <a:t>Acceda. </a:t>
            </a:r>
            <a:r>
              <a:rPr lang="es-ES" sz="5400" dirty="0"/>
              <a:t>En caso contrario se </a:t>
            </a:r>
            <a:r>
              <a:rPr lang="es-ES" sz="5400" b="1" dirty="0"/>
              <a:t>reutilizaría</a:t>
            </a:r>
            <a:r>
              <a:rPr lang="es-ES" sz="5400" dirty="0"/>
              <a:t> el que usara el Ministerio </a:t>
            </a:r>
            <a:r>
              <a:rPr lang="es-ES" sz="5400" b="1" dirty="0"/>
              <a:t>frente a</a:t>
            </a:r>
            <a:r>
              <a:rPr lang="es-ES" sz="5400" dirty="0"/>
              <a:t> adquirir alternativas como </a:t>
            </a:r>
            <a:r>
              <a:rPr lang="es-ES" sz="5400" dirty="0" err="1" smtClean="0"/>
              <a:t>jBPM</a:t>
            </a:r>
            <a:r>
              <a:rPr lang="es-ES" sz="5400" dirty="0" smtClean="0"/>
              <a:t>. En </a:t>
            </a:r>
            <a:r>
              <a:rPr lang="es-ES" sz="5400" dirty="0"/>
              <a:t>su defecto </a:t>
            </a:r>
            <a:r>
              <a:rPr lang="es-ES" sz="5400" b="1" dirty="0" smtClean="0"/>
              <a:t>se estudiará</a:t>
            </a:r>
            <a:r>
              <a:rPr lang="es-ES" sz="5400" dirty="0" smtClean="0"/>
              <a:t> si se pueden programar las </a:t>
            </a:r>
            <a:r>
              <a:rPr lang="es-ES" sz="5400" dirty="0"/>
              <a:t>fases</a:t>
            </a:r>
            <a:r>
              <a:rPr lang="es-ES" sz="5400" dirty="0" smtClean="0"/>
              <a:t>.</a:t>
            </a:r>
            <a:endParaRPr lang="es-ES" sz="5400" dirty="0"/>
          </a:p>
          <a:p>
            <a:pPr algn="just">
              <a:lnSpc>
                <a:spcPct val="150000"/>
              </a:lnSpc>
            </a:pPr>
            <a:endParaRPr lang="es-ES" sz="2000" dirty="0"/>
          </a:p>
          <a:p>
            <a:pPr algn="just">
              <a:lnSpc>
                <a:spcPct val="150000"/>
              </a:lnSpc>
            </a:pPr>
            <a:endParaRPr lang="es-ES" sz="2000" dirty="0"/>
          </a:p>
          <a:p>
            <a:pPr>
              <a:lnSpc>
                <a:spcPct val="150000"/>
              </a:lnSpc>
            </a:pPr>
            <a:endParaRPr lang="es-ES" sz="2000" b="1" dirty="0"/>
          </a:p>
          <a:p>
            <a:pPr>
              <a:lnSpc>
                <a:spcPct val="150000"/>
              </a:lnSpc>
            </a:pPr>
            <a:endParaRPr lang="es-ES" sz="2000" b="1" dirty="0" smtClean="0"/>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20</a:t>
            </a:fld>
            <a:endParaRPr lang="es-ES"/>
          </a:p>
        </p:txBody>
      </p:sp>
    </p:spTree>
    <p:extLst>
      <p:ext uri="{BB962C8B-B14F-4D97-AF65-F5344CB8AC3E}">
        <p14:creationId xmlns:p14="http://schemas.microsoft.com/office/powerpoint/2010/main" val="28053688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Capa de Acceso a Datos y Servicios</a:t>
            </a:r>
            <a:endParaRPr lang="es-ES" dirty="0"/>
          </a:p>
        </p:txBody>
      </p:sp>
      <p:sp>
        <p:nvSpPr>
          <p:cNvPr id="7" name="6 Marcador de contenido"/>
          <p:cNvSpPr>
            <a:spLocks noGrp="1"/>
          </p:cNvSpPr>
          <p:nvPr>
            <p:ph idx="1"/>
          </p:nvPr>
        </p:nvSpPr>
        <p:spPr/>
        <p:txBody>
          <a:bodyPr>
            <a:normAutofit/>
          </a:bodyPr>
          <a:lstStyle/>
          <a:p>
            <a:pPr marL="274320" lvl="1" indent="-274320">
              <a:lnSpc>
                <a:spcPct val="150000"/>
              </a:lnSpc>
              <a:buClr>
                <a:schemeClr val="accent3"/>
              </a:buClr>
              <a:buSzPct val="95000"/>
            </a:pPr>
            <a:r>
              <a:rPr lang="es-ES" sz="1500" b="1" dirty="0" smtClean="0"/>
              <a:t>Acceso a Datos</a:t>
            </a:r>
          </a:p>
          <a:p>
            <a:pPr marL="548640" lvl="2" indent="-274320">
              <a:lnSpc>
                <a:spcPct val="150000"/>
              </a:lnSpc>
              <a:buClr>
                <a:schemeClr val="accent3"/>
              </a:buClr>
              <a:buSzPct val="95000"/>
            </a:pPr>
            <a:r>
              <a:rPr lang="es-ES" sz="1500" dirty="0" smtClean="0"/>
              <a:t>BBDD con el modelo de datos descrito en el apartado anterior (Perfiles, Actuaciones Válidas, </a:t>
            </a:r>
            <a:r>
              <a:rPr lang="es-ES" sz="1500" dirty="0" err="1" smtClean="0"/>
              <a:t>etc</a:t>
            </a:r>
            <a:r>
              <a:rPr lang="es-ES" sz="1500" dirty="0" smtClean="0"/>
              <a:t>)</a:t>
            </a:r>
          </a:p>
          <a:p>
            <a:pPr marL="274320" lvl="1" indent="-274320">
              <a:lnSpc>
                <a:spcPct val="150000"/>
              </a:lnSpc>
              <a:buClr>
                <a:schemeClr val="accent3"/>
              </a:buClr>
              <a:buSzPct val="95000"/>
            </a:pPr>
            <a:r>
              <a:rPr lang="es-ES" sz="1500" b="1" dirty="0" smtClean="0"/>
              <a:t>Acceso a Servicios</a:t>
            </a:r>
          </a:p>
          <a:p>
            <a:pPr marL="548640" lvl="2" indent="-274320">
              <a:lnSpc>
                <a:spcPct val="150000"/>
              </a:lnSpc>
              <a:buClr>
                <a:schemeClr val="accent3"/>
              </a:buClr>
              <a:buSzPct val="95000"/>
            </a:pPr>
            <a:r>
              <a:rPr lang="es-ES" sz="1500" b="1" dirty="0" smtClean="0"/>
              <a:t>Interfaces </a:t>
            </a:r>
            <a:r>
              <a:rPr lang="es-ES" sz="1500" b="1" dirty="0"/>
              <a:t>con sistemas internos (del mismo organismo</a:t>
            </a:r>
            <a:r>
              <a:rPr lang="es-ES" sz="1500" b="1" dirty="0" smtClean="0"/>
              <a:t>): </a:t>
            </a:r>
            <a:r>
              <a:rPr lang="es-ES" sz="1500" dirty="0" err="1" smtClean="0"/>
              <a:t>Legacy</a:t>
            </a:r>
            <a:r>
              <a:rPr lang="es-ES" sz="1500" dirty="0" smtClean="0"/>
              <a:t> </a:t>
            </a:r>
            <a:r>
              <a:rPr lang="es-ES" sz="1500" dirty="0" err="1" smtClean="0"/>
              <a:t>systems</a:t>
            </a:r>
            <a:r>
              <a:rPr lang="es-ES" sz="1500" dirty="0" smtClean="0"/>
              <a:t>, Cuadro de Mandos, DWH del  Organismo, Sistemas Contables, de Nóminas, ERP, CRM, etc. En nuestro supuesto: </a:t>
            </a:r>
          </a:p>
          <a:p>
            <a:pPr marL="822960" lvl="3" indent="-274320">
              <a:lnSpc>
                <a:spcPct val="150000"/>
              </a:lnSpc>
              <a:buSzPct val="95000"/>
            </a:pPr>
            <a:r>
              <a:rPr lang="es-ES" sz="1500" dirty="0" smtClean="0"/>
              <a:t>Registro E/S </a:t>
            </a:r>
          </a:p>
          <a:p>
            <a:pPr marL="274320" lvl="1" indent="-274320">
              <a:lnSpc>
                <a:spcPct val="150000"/>
              </a:lnSpc>
              <a:buClr>
                <a:schemeClr val="accent3"/>
              </a:buClr>
              <a:buSzPct val="95000"/>
            </a:pPr>
            <a:r>
              <a:rPr lang="es-ES" sz="1500" b="1" dirty="0"/>
              <a:t>Interfaces con sistemas </a:t>
            </a:r>
            <a:r>
              <a:rPr lang="es-ES" sz="1500" b="1" dirty="0" smtClean="0"/>
              <a:t>externos: </a:t>
            </a:r>
          </a:p>
          <a:p>
            <a:pPr marL="548640" lvl="2" indent="-274320">
              <a:lnSpc>
                <a:spcPct val="150000"/>
              </a:lnSpc>
              <a:buClr>
                <a:schemeClr val="accent3"/>
              </a:buClr>
              <a:buSzPct val="95000"/>
            </a:pPr>
            <a:r>
              <a:rPr lang="es-ES" sz="1500" b="1" dirty="0" smtClean="0"/>
              <a:t>Servicios comunes: </a:t>
            </a:r>
            <a:r>
              <a:rPr lang="es-ES" sz="1500" dirty="0" smtClean="0"/>
              <a:t>@Firma, Plataforma de Intermediación, </a:t>
            </a:r>
            <a:r>
              <a:rPr lang="es-ES" sz="1500" dirty="0" err="1" smtClean="0"/>
              <a:t>Cl@ve</a:t>
            </a:r>
            <a:r>
              <a:rPr lang="es-ES" sz="1500" dirty="0" smtClean="0"/>
              <a:t>, …etcétera</a:t>
            </a:r>
          </a:p>
          <a:p>
            <a:pPr marL="548640" lvl="2" indent="-274320">
              <a:lnSpc>
                <a:spcPct val="150000"/>
              </a:lnSpc>
              <a:buClr>
                <a:schemeClr val="accent3"/>
              </a:buClr>
              <a:buSzPct val="95000"/>
            </a:pPr>
            <a:r>
              <a:rPr lang="es-ES" sz="1500" b="1" dirty="0" smtClean="0"/>
              <a:t>Sistemas de otros organismos: </a:t>
            </a:r>
            <a:r>
              <a:rPr lang="es-ES" sz="1500" dirty="0" smtClean="0"/>
              <a:t>UAFSE, AEAT</a:t>
            </a:r>
          </a:p>
          <a:p>
            <a:pPr marL="548640" lvl="2" indent="-274320">
              <a:lnSpc>
                <a:spcPct val="150000"/>
              </a:lnSpc>
              <a:buClr>
                <a:schemeClr val="accent3"/>
              </a:buClr>
              <a:buSzPct val="95000"/>
            </a:pPr>
            <a:endParaRPr lang="es-ES" sz="500" dirty="0"/>
          </a:p>
          <a:p>
            <a:pPr>
              <a:lnSpc>
                <a:spcPct val="150000"/>
              </a:lnSpc>
            </a:pPr>
            <a:endParaRPr lang="es-ES" sz="3200" b="1" dirty="0" smtClean="0"/>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21</a:t>
            </a:fld>
            <a:endParaRPr lang="es-ES"/>
          </a:p>
        </p:txBody>
      </p:sp>
    </p:spTree>
    <p:extLst>
      <p:ext uri="{BB962C8B-B14F-4D97-AF65-F5344CB8AC3E}">
        <p14:creationId xmlns:p14="http://schemas.microsoft.com/office/powerpoint/2010/main" val="7871799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Arquitectura Física - Consejos</a:t>
            </a:r>
            <a:endParaRPr lang="es-ES" dirty="0"/>
          </a:p>
        </p:txBody>
      </p:sp>
      <p:sp>
        <p:nvSpPr>
          <p:cNvPr id="7" name="6 Marcador de contenido"/>
          <p:cNvSpPr>
            <a:spLocks noGrp="1"/>
          </p:cNvSpPr>
          <p:nvPr>
            <p:ph idx="1"/>
          </p:nvPr>
        </p:nvSpPr>
        <p:spPr/>
        <p:txBody>
          <a:bodyPr>
            <a:noAutofit/>
          </a:bodyPr>
          <a:lstStyle/>
          <a:p>
            <a:pPr marL="560070" indent="-285750"/>
            <a:r>
              <a:rPr lang="es-ES" sz="2200" dirty="0" smtClean="0"/>
              <a:t>Coherencia: Deben </a:t>
            </a:r>
            <a:r>
              <a:rPr lang="es-ES" sz="2200" dirty="0"/>
              <a:t>aparecer los mismos actores e interfaces que en el diagrama de contexto y en la arquitectura </a:t>
            </a:r>
            <a:r>
              <a:rPr lang="es-ES" sz="2200" dirty="0" smtClean="0"/>
              <a:t>lógica y …</a:t>
            </a:r>
            <a:endParaRPr lang="es-ES" sz="2200" dirty="0"/>
          </a:p>
          <a:p>
            <a:pPr marL="742950" lvl="1" indent="-285750"/>
            <a:r>
              <a:rPr lang="es-ES" sz="1800" dirty="0"/>
              <a:t>Separar los entornos por tipo de arquitectura y perímetro de </a:t>
            </a:r>
            <a:r>
              <a:rPr lang="es-ES" sz="1800" dirty="0" smtClean="0"/>
              <a:t>interconexión, teniendo en cuenta las redes privadas o públicas por las que va el tráfico. </a:t>
            </a:r>
            <a:endParaRPr lang="es-ES" sz="1800" dirty="0"/>
          </a:p>
          <a:p>
            <a:pPr marL="742950" lvl="1" indent="-285750"/>
            <a:r>
              <a:rPr lang="es-ES" sz="1800" dirty="0" smtClean="0"/>
              <a:t>Se puede presuponer </a:t>
            </a:r>
            <a:r>
              <a:rPr lang="es-ES" sz="1800" dirty="0"/>
              <a:t>que se dispone de infraestructura básica de red y </a:t>
            </a:r>
            <a:r>
              <a:rPr lang="es-ES" sz="1800" dirty="0" smtClean="0"/>
              <a:t>comunicaciones</a:t>
            </a:r>
            <a:endParaRPr lang="es-ES" sz="1800" dirty="0"/>
          </a:p>
          <a:p>
            <a:pPr marL="742950" lvl="1" indent="-285750"/>
            <a:r>
              <a:rPr lang="es-ES" sz="1800" dirty="0"/>
              <a:t>Se puede presuponer la existencia de un Gestor de Bases de Datos, presupuestando así sólo la parte de servidores de aplicaciones/Web adicionales.</a:t>
            </a:r>
          </a:p>
          <a:p>
            <a:pPr lvl="1"/>
            <a:r>
              <a:rPr lang="es-ES" sz="1800" dirty="0" smtClean="0"/>
              <a:t>Explicar </a:t>
            </a:r>
            <a:r>
              <a:rPr lang="es-ES" sz="1800" dirty="0"/>
              <a:t>el despliegue del software sobre los </a:t>
            </a:r>
            <a:r>
              <a:rPr lang="es-ES" sz="1800" dirty="0" smtClean="0"/>
              <a:t>servidores, haciendo referencia a la arquitectura lógica. </a:t>
            </a:r>
            <a:endParaRPr lang="es-ES" sz="1800" dirty="0"/>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22</a:t>
            </a:fld>
            <a:endParaRPr lang="es-ES"/>
          </a:p>
        </p:txBody>
      </p:sp>
    </p:spTree>
    <p:extLst>
      <p:ext uri="{BB962C8B-B14F-4D97-AF65-F5344CB8AC3E}">
        <p14:creationId xmlns:p14="http://schemas.microsoft.com/office/powerpoint/2010/main" val="30998955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116632"/>
            <a:ext cx="8229600" cy="648072"/>
          </a:xfrm>
        </p:spPr>
        <p:txBody>
          <a:bodyPr/>
          <a:lstStyle/>
          <a:p>
            <a:r>
              <a:rPr lang="es-ES" dirty="0" smtClean="0"/>
              <a:t>Arquitectura Física</a:t>
            </a:r>
            <a:endParaRPr lang="es-ES" b="0" dirty="0"/>
          </a:p>
        </p:txBody>
      </p:sp>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435" y="764704"/>
            <a:ext cx="5863877" cy="59651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477904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3068960"/>
            <a:ext cx="7851648" cy="2520280"/>
          </a:xfrm>
        </p:spPr>
        <p:txBody>
          <a:bodyPr>
            <a:normAutofit fontScale="90000"/>
          </a:bodyPr>
          <a:lstStyle/>
          <a:p>
            <a:r>
              <a:rPr lang="es-ES" sz="4400" dirty="0" smtClean="0"/>
              <a:t>Pregunta 5: </a:t>
            </a:r>
            <a:r>
              <a:rPr lang="es-ES" sz="4400" b="0" dirty="0"/>
              <a:t/>
            </a:r>
            <a:br>
              <a:rPr lang="es-ES" sz="4400" b="0" dirty="0"/>
            </a:br>
            <a:r>
              <a:rPr lang="es-ES" sz="4000" b="0" dirty="0" smtClean="0"/>
              <a:t>Estimación </a:t>
            </a:r>
            <a:r>
              <a:rPr lang="es-ES" sz="4000" b="0" dirty="0"/>
              <a:t>global de recursos económicos, técnicos y humanos, junto con la planificación temporal de los trabajos</a:t>
            </a:r>
            <a:r>
              <a:rPr lang="es-ES" sz="4000" b="0" dirty="0" smtClean="0"/>
              <a:t>.</a:t>
            </a:r>
            <a:r>
              <a:rPr lang="es-ES" sz="4400" b="0" dirty="0" smtClean="0"/>
              <a:t> </a:t>
            </a:r>
            <a:r>
              <a:rPr lang="es-ES" b="0" dirty="0"/>
              <a:t/>
            </a:r>
            <a:br>
              <a:rPr lang="es-ES" b="0" dirty="0"/>
            </a:br>
            <a:endParaRPr lang="es-ES" dirty="0"/>
          </a:p>
        </p:txBody>
      </p:sp>
      <p:pic>
        <p:nvPicPr>
          <p:cNvPr id="68610" name="Picture 2" descr="Preparatic XXII"/>
          <p:cNvPicPr>
            <a:picLocks noChangeAspect="1" noChangeArrowheads="1"/>
          </p:cNvPicPr>
          <p:nvPr/>
        </p:nvPicPr>
        <p:blipFill>
          <a:blip r:embed="rId3" cstate="print"/>
          <a:srcRect/>
          <a:stretch>
            <a:fillRect/>
          </a:stretch>
        </p:blipFill>
        <p:spPr bwMode="auto">
          <a:xfrm>
            <a:off x="395536" y="332656"/>
            <a:ext cx="2238375" cy="790576"/>
          </a:xfrm>
          <a:prstGeom prst="rect">
            <a:avLst/>
          </a:prstGeom>
          <a:noFill/>
        </p:spPr>
      </p:pic>
    </p:spTree>
    <p:extLst>
      <p:ext uri="{BB962C8B-B14F-4D97-AF65-F5344CB8AC3E}">
        <p14:creationId xmlns:p14="http://schemas.microsoft.com/office/powerpoint/2010/main" val="42643720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redondeado"/>
          <p:cNvSpPr/>
          <p:nvPr/>
        </p:nvSpPr>
        <p:spPr>
          <a:xfrm>
            <a:off x="395536" y="1644824"/>
            <a:ext cx="8064896" cy="86409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s-ES"/>
          </a:p>
        </p:txBody>
      </p:sp>
      <p:sp>
        <p:nvSpPr>
          <p:cNvPr id="3" name="2 Título"/>
          <p:cNvSpPr>
            <a:spLocks noGrp="1"/>
          </p:cNvSpPr>
          <p:nvPr>
            <p:ph type="title"/>
          </p:nvPr>
        </p:nvSpPr>
        <p:spPr/>
        <p:txBody>
          <a:bodyPr/>
          <a:lstStyle/>
          <a:p>
            <a:r>
              <a:rPr lang="es-ES" b="0" dirty="0" smtClean="0"/>
              <a:t>Pregunta 5</a:t>
            </a:r>
            <a:endParaRPr lang="es-ES" b="0" dirty="0"/>
          </a:p>
        </p:txBody>
      </p:sp>
      <p:sp>
        <p:nvSpPr>
          <p:cNvPr id="7" name="6 Marcador de contenido"/>
          <p:cNvSpPr>
            <a:spLocks noGrp="1"/>
          </p:cNvSpPr>
          <p:nvPr>
            <p:ph idx="1"/>
          </p:nvPr>
        </p:nvSpPr>
        <p:spPr/>
        <p:txBody>
          <a:bodyPr>
            <a:normAutofit/>
          </a:bodyPr>
          <a:lstStyle/>
          <a:p>
            <a:pPr>
              <a:lnSpc>
                <a:spcPct val="150000"/>
              </a:lnSpc>
            </a:pPr>
            <a:r>
              <a:rPr lang="es-ES" sz="3200" b="1" dirty="0" smtClean="0"/>
              <a:t>Recursos Técnicos</a:t>
            </a:r>
          </a:p>
          <a:p>
            <a:pPr>
              <a:lnSpc>
                <a:spcPct val="150000"/>
              </a:lnSpc>
            </a:pPr>
            <a:r>
              <a:rPr lang="es-ES" sz="3200" dirty="0" smtClean="0"/>
              <a:t>Recursos Humanos</a:t>
            </a:r>
          </a:p>
          <a:p>
            <a:pPr>
              <a:lnSpc>
                <a:spcPct val="150000"/>
              </a:lnSpc>
            </a:pPr>
            <a:r>
              <a:rPr lang="es-ES" sz="3200" dirty="0" smtClean="0"/>
              <a:t>Planificación</a:t>
            </a:r>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25</a:t>
            </a:fld>
            <a:endParaRPr lang="es-ES"/>
          </a:p>
        </p:txBody>
      </p:sp>
    </p:spTree>
    <p:extLst>
      <p:ext uri="{BB962C8B-B14F-4D97-AF65-F5344CB8AC3E}">
        <p14:creationId xmlns:p14="http://schemas.microsoft.com/office/powerpoint/2010/main" val="73018493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b="0" dirty="0" smtClean="0"/>
              <a:t>Pregunta 5</a:t>
            </a:r>
            <a:endParaRPr lang="es-ES" b="0" dirty="0"/>
          </a:p>
        </p:txBody>
      </p:sp>
      <p:sp>
        <p:nvSpPr>
          <p:cNvPr id="7" name="6 Marcador de contenido"/>
          <p:cNvSpPr>
            <a:spLocks noGrp="1"/>
          </p:cNvSpPr>
          <p:nvPr>
            <p:ph idx="1"/>
          </p:nvPr>
        </p:nvSpPr>
        <p:spPr/>
        <p:txBody>
          <a:bodyPr>
            <a:normAutofit fontScale="92500" lnSpcReduction="20000"/>
          </a:bodyPr>
          <a:lstStyle/>
          <a:p>
            <a:pPr>
              <a:lnSpc>
                <a:spcPct val="150000"/>
              </a:lnSpc>
            </a:pPr>
            <a:r>
              <a:rPr lang="es-ES" sz="3200" b="1" dirty="0" smtClean="0"/>
              <a:t>Recursos Técnicos</a:t>
            </a:r>
          </a:p>
          <a:p>
            <a:pPr>
              <a:lnSpc>
                <a:spcPct val="150000"/>
              </a:lnSpc>
            </a:pPr>
            <a:r>
              <a:rPr lang="es-ES" sz="3200" dirty="0" smtClean="0"/>
              <a:t>¿Dónde voy a alojar la solución? ¿Hay CPD y servicios estándar? </a:t>
            </a:r>
            <a:r>
              <a:rPr lang="es-ES" sz="3200" dirty="0"/>
              <a:t> </a:t>
            </a:r>
            <a:r>
              <a:rPr lang="es-ES" sz="3200" dirty="0" smtClean="0"/>
              <a:t>SI (se supone que el MEYSS tiene una infraestructura robusta).</a:t>
            </a:r>
          </a:p>
          <a:p>
            <a:pPr>
              <a:lnSpc>
                <a:spcPct val="150000"/>
              </a:lnSpc>
            </a:pPr>
            <a:r>
              <a:rPr lang="es-ES" sz="3200" dirty="0" smtClean="0"/>
              <a:t>Realizar estimaciones sobre: Servidores y licencias, ancho de banda de comunicaciones y Mantenimiento (ese gran olvidado)</a:t>
            </a:r>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26</a:t>
            </a:fld>
            <a:endParaRPr lang="es-ES"/>
          </a:p>
        </p:txBody>
      </p:sp>
    </p:spTree>
    <p:extLst>
      <p:ext uri="{BB962C8B-B14F-4D97-AF65-F5344CB8AC3E}">
        <p14:creationId xmlns:p14="http://schemas.microsoft.com/office/powerpoint/2010/main" val="36837636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b="0" dirty="0" smtClean="0"/>
              <a:t>Pregunta 5</a:t>
            </a:r>
            <a:endParaRPr lang="es-ES" b="0" dirty="0"/>
          </a:p>
        </p:txBody>
      </p:sp>
      <p:sp>
        <p:nvSpPr>
          <p:cNvPr id="7" name="6 Marcador de contenido"/>
          <p:cNvSpPr>
            <a:spLocks noGrp="1"/>
          </p:cNvSpPr>
          <p:nvPr>
            <p:ph idx="1"/>
          </p:nvPr>
        </p:nvSpPr>
        <p:spPr/>
        <p:txBody>
          <a:bodyPr>
            <a:normAutofit/>
          </a:bodyPr>
          <a:lstStyle/>
          <a:p>
            <a:pPr>
              <a:lnSpc>
                <a:spcPct val="150000"/>
              </a:lnSpc>
            </a:pPr>
            <a:r>
              <a:rPr lang="es-ES" sz="3200" b="1" dirty="0" smtClean="0"/>
              <a:t>Recursos Técnicos</a:t>
            </a:r>
          </a:p>
          <a:p>
            <a:pPr>
              <a:lnSpc>
                <a:spcPct val="150000"/>
              </a:lnSpc>
            </a:pPr>
            <a:r>
              <a:rPr lang="es-ES" sz="3200" dirty="0" smtClean="0"/>
              <a:t>Volumetría: Número de usuarios totales, número de usuarios pico, transacciones que realizan (no es lo mismo visitar páginas que adjuntar información).</a:t>
            </a:r>
          </a:p>
          <a:p>
            <a:pPr marL="0" indent="0">
              <a:lnSpc>
                <a:spcPct val="150000"/>
              </a:lnSpc>
              <a:buNone/>
            </a:pPr>
            <a:endParaRPr lang="es-ES" sz="3200" dirty="0" smtClean="0"/>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27</a:t>
            </a:fld>
            <a:endParaRPr lang="es-ES"/>
          </a:p>
        </p:txBody>
      </p:sp>
    </p:spTree>
    <p:extLst>
      <p:ext uri="{BB962C8B-B14F-4D97-AF65-F5344CB8AC3E}">
        <p14:creationId xmlns:p14="http://schemas.microsoft.com/office/powerpoint/2010/main" val="189896905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b="0" dirty="0" smtClean="0"/>
              <a:t>Pregunta 5</a:t>
            </a:r>
            <a:endParaRPr lang="es-ES" b="0" dirty="0"/>
          </a:p>
        </p:txBody>
      </p:sp>
      <p:sp>
        <p:nvSpPr>
          <p:cNvPr id="7" name="6 Marcador de contenido"/>
          <p:cNvSpPr>
            <a:spLocks noGrp="1"/>
          </p:cNvSpPr>
          <p:nvPr>
            <p:ph idx="1"/>
          </p:nvPr>
        </p:nvSpPr>
        <p:spPr/>
        <p:txBody>
          <a:bodyPr>
            <a:normAutofit fontScale="92500" lnSpcReduction="10000"/>
          </a:bodyPr>
          <a:lstStyle/>
          <a:p>
            <a:pPr>
              <a:lnSpc>
                <a:spcPct val="150000"/>
              </a:lnSpc>
            </a:pPr>
            <a:r>
              <a:rPr lang="es-ES" sz="3200" b="1" dirty="0" smtClean="0"/>
              <a:t>Recursos Técnicos</a:t>
            </a:r>
          </a:p>
          <a:p>
            <a:pPr>
              <a:lnSpc>
                <a:spcPct val="150000"/>
              </a:lnSpc>
            </a:pPr>
            <a:r>
              <a:rPr lang="es-ES" sz="3200" dirty="0" smtClean="0"/>
              <a:t>Volumetría, a tener en cuenta: </a:t>
            </a:r>
          </a:p>
          <a:p>
            <a:pPr lvl="1">
              <a:lnSpc>
                <a:spcPct val="150000"/>
              </a:lnSpc>
            </a:pPr>
            <a:r>
              <a:rPr lang="es-ES" sz="3000" dirty="0" smtClean="0"/>
              <a:t>Número de usuarios totales</a:t>
            </a:r>
          </a:p>
          <a:p>
            <a:pPr lvl="1">
              <a:lnSpc>
                <a:spcPct val="150000"/>
              </a:lnSpc>
            </a:pPr>
            <a:r>
              <a:rPr lang="es-ES" sz="3000" dirty="0" smtClean="0"/>
              <a:t> </a:t>
            </a:r>
            <a:r>
              <a:rPr lang="es-ES" sz="3000" dirty="0"/>
              <a:t>N</a:t>
            </a:r>
            <a:r>
              <a:rPr lang="es-ES" sz="3000" dirty="0" smtClean="0"/>
              <a:t>úmero de usuarios pico</a:t>
            </a:r>
          </a:p>
          <a:p>
            <a:pPr lvl="1">
              <a:lnSpc>
                <a:spcPct val="150000"/>
              </a:lnSpc>
            </a:pPr>
            <a:r>
              <a:rPr lang="es-ES" sz="3000" dirty="0" smtClean="0"/>
              <a:t> Peso de las Transacciones </a:t>
            </a:r>
          </a:p>
          <a:p>
            <a:pPr lvl="2">
              <a:lnSpc>
                <a:spcPct val="150000"/>
              </a:lnSpc>
            </a:pPr>
            <a:r>
              <a:rPr lang="es-ES" sz="2700" dirty="0"/>
              <a:t>N</a:t>
            </a:r>
            <a:r>
              <a:rPr lang="es-ES" sz="2700" dirty="0" smtClean="0"/>
              <a:t>o es lo mismo visitar páginas que adjuntar información.</a:t>
            </a:r>
          </a:p>
          <a:p>
            <a:pPr marL="0" indent="0">
              <a:lnSpc>
                <a:spcPct val="150000"/>
              </a:lnSpc>
              <a:buNone/>
            </a:pPr>
            <a:endParaRPr lang="es-ES" sz="3200" dirty="0" smtClean="0"/>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28</a:t>
            </a:fld>
            <a:endParaRPr lang="es-ES"/>
          </a:p>
        </p:txBody>
      </p:sp>
    </p:spTree>
    <p:extLst>
      <p:ext uri="{BB962C8B-B14F-4D97-AF65-F5344CB8AC3E}">
        <p14:creationId xmlns:p14="http://schemas.microsoft.com/office/powerpoint/2010/main" val="15052989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b="0" dirty="0" smtClean="0"/>
              <a:t>Pregunta 5</a:t>
            </a:r>
            <a:endParaRPr lang="es-ES" b="0" dirty="0"/>
          </a:p>
        </p:txBody>
      </p:sp>
      <p:sp>
        <p:nvSpPr>
          <p:cNvPr id="7" name="6 Marcador de contenido"/>
          <p:cNvSpPr>
            <a:spLocks noGrp="1"/>
          </p:cNvSpPr>
          <p:nvPr>
            <p:ph idx="1"/>
          </p:nvPr>
        </p:nvSpPr>
        <p:spPr/>
        <p:txBody>
          <a:bodyPr>
            <a:normAutofit/>
          </a:bodyPr>
          <a:lstStyle/>
          <a:p>
            <a:pPr>
              <a:lnSpc>
                <a:spcPct val="150000"/>
              </a:lnSpc>
            </a:pPr>
            <a:r>
              <a:rPr lang="es-ES" sz="3200" b="1" dirty="0" smtClean="0"/>
              <a:t>Recursos Técnicos</a:t>
            </a:r>
          </a:p>
          <a:p>
            <a:pPr>
              <a:lnSpc>
                <a:spcPct val="150000"/>
              </a:lnSpc>
            </a:pPr>
            <a:r>
              <a:rPr lang="es-ES" sz="3200" u="sng" dirty="0" smtClean="0"/>
              <a:t>¿Qué dice el enunciado?</a:t>
            </a:r>
          </a:p>
          <a:p>
            <a:pPr lvl="1">
              <a:lnSpc>
                <a:spcPct val="150000"/>
              </a:lnSpc>
            </a:pPr>
            <a:r>
              <a:rPr lang="es-ES" sz="3000" dirty="0"/>
              <a:t>El sistema tendrá capacidad para acceso concurrente de 5.000 </a:t>
            </a:r>
            <a:r>
              <a:rPr lang="es-ES" sz="3000" dirty="0" smtClean="0"/>
              <a:t>usuarios</a:t>
            </a:r>
            <a:endParaRPr lang="es-ES" sz="3200" dirty="0"/>
          </a:p>
          <a:p>
            <a:pPr lvl="1">
              <a:lnSpc>
                <a:spcPct val="150000"/>
              </a:lnSpc>
            </a:pPr>
            <a:r>
              <a:rPr lang="es-ES" sz="3000" dirty="0"/>
              <a:t>Volúmenes de hasta 50.000 accesos/hora</a:t>
            </a:r>
            <a:endParaRPr lang="es-ES" sz="3000" dirty="0" smtClean="0"/>
          </a:p>
          <a:p>
            <a:pPr>
              <a:lnSpc>
                <a:spcPct val="150000"/>
              </a:lnSpc>
            </a:pPr>
            <a:endParaRPr lang="es-ES" sz="3200" b="1" dirty="0" smtClean="0"/>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29</a:t>
            </a:fld>
            <a:endParaRPr lang="es-ES"/>
          </a:p>
        </p:txBody>
      </p:sp>
    </p:spTree>
    <p:extLst>
      <p:ext uri="{BB962C8B-B14F-4D97-AF65-F5344CB8AC3E}">
        <p14:creationId xmlns:p14="http://schemas.microsoft.com/office/powerpoint/2010/main" val="4230218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3068960"/>
            <a:ext cx="7851648" cy="2520280"/>
          </a:xfrm>
        </p:spPr>
        <p:txBody>
          <a:bodyPr>
            <a:normAutofit fontScale="90000"/>
          </a:bodyPr>
          <a:lstStyle/>
          <a:p>
            <a:r>
              <a:rPr lang="es-ES" sz="4400" dirty="0" smtClean="0"/>
              <a:t>Pregunta 1 – Informe Ejecutivo: </a:t>
            </a:r>
            <a:r>
              <a:rPr lang="es-ES" sz="4400" b="0" dirty="0"/>
              <a:t/>
            </a:r>
            <a:br>
              <a:rPr lang="es-ES" sz="4400" b="0" dirty="0"/>
            </a:br>
            <a:r>
              <a:rPr lang="es-ES" sz="2200" b="0" dirty="0" smtClean="0">
                <a:solidFill>
                  <a:schemeClr val="tx1"/>
                </a:solidFill>
              </a:rPr>
              <a:t>Informe ejecutivo sobre el sistema integrado de información y seguimiento para su  presentación  en  el  Comité  de  Dirección  de  la  Ministra  de  Empleo  y Seguridad Social</a:t>
            </a:r>
            <a:r>
              <a:rPr lang="es-ES" sz="2200" b="0" dirty="0" smtClean="0"/>
              <a:t>.</a:t>
            </a:r>
            <a:r>
              <a:rPr lang="es-ES" b="0" dirty="0"/>
              <a:t/>
            </a:r>
            <a:br>
              <a:rPr lang="es-ES" b="0" dirty="0"/>
            </a:br>
            <a:endParaRPr lang="es-ES" dirty="0"/>
          </a:p>
        </p:txBody>
      </p:sp>
      <p:pic>
        <p:nvPicPr>
          <p:cNvPr id="68610" name="Picture 2" descr="Preparatic XXII"/>
          <p:cNvPicPr>
            <a:picLocks noChangeAspect="1" noChangeArrowheads="1"/>
          </p:cNvPicPr>
          <p:nvPr/>
        </p:nvPicPr>
        <p:blipFill>
          <a:blip r:embed="rId2" cstate="print"/>
          <a:srcRect/>
          <a:stretch>
            <a:fillRect/>
          </a:stretch>
        </p:blipFill>
        <p:spPr bwMode="auto">
          <a:xfrm>
            <a:off x="395536" y="332656"/>
            <a:ext cx="2238375" cy="790576"/>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b="0" dirty="0" smtClean="0"/>
              <a:t>Pregunta 5</a:t>
            </a:r>
            <a:endParaRPr lang="es-ES" b="0" dirty="0"/>
          </a:p>
        </p:txBody>
      </p:sp>
      <p:sp>
        <p:nvSpPr>
          <p:cNvPr id="7" name="6 Marcador de contenido"/>
          <p:cNvSpPr>
            <a:spLocks noGrp="1"/>
          </p:cNvSpPr>
          <p:nvPr>
            <p:ph idx="1"/>
          </p:nvPr>
        </p:nvSpPr>
        <p:spPr/>
        <p:txBody>
          <a:bodyPr>
            <a:normAutofit fontScale="70000" lnSpcReduction="20000"/>
          </a:bodyPr>
          <a:lstStyle/>
          <a:p>
            <a:pPr>
              <a:lnSpc>
                <a:spcPct val="150000"/>
              </a:lnSpc>
            </a:pPr>
            <a:r>
              <a:rPr lang="es-ES" sz="3200" b="1" dirty="0" smtClean="0"/>
              <a:t>Recursos Técnicos: Servidores </a:t>
            </a:r>
          </a:p>
          <a:p>
            <a:pPr lvl="1">
              <a:lnSpc>
                <a:spcPct val="150000"/>
              </a:lnSpc>
            </a:pPr>
            <a:r>
              <a:rPr lang="es-ES" sz="3000" dirty="0">
                <a:sym typeface="Wingdings" panose="05000000000000000000" pitchFamily="2" charset="2"/>
              </a:rPr>
              <a:t>Analizamos: 5.000 usuarios concurrentes  1000 usuarios x </a:t>
            </a:r>
            <a:r>
              <a:rPr lang="es-ES" sz="3000" dirty="0" err="1">
                <a:sym typeface="Wingdings" panose="05000000000000000000" pitchFamily="2" charset="2"/>
              </a:rPr>
              <a:t>frontend</a:t>
            </a:r>
            <a:r>
              <a:rPr lang="es-ES" sz="3000" dirty="0">
                <a:sym typeface="Wingdings" panose="05000000000000000000" pitchFamily="2" charset="2"/>
              </a:rPr>
              <a:t> (consultas y accesos pesados)= 5 </a:t>
            </a:r>
            <a:r>
              <a:rPr lang="es-ES" sz="3000" dirty="0" err="1">
                <a:sym typeface="Wingdings" panose="05000000000000000000" pitchFamily="2" charset="2"/>
              </a:rPr>
              <a:t>frontends</a:t>
            </a:r>
            <a:r>
              <a:rPr lang="es-ES" sz="3000" dirty="0">
                <a:sym typeface="Wingdings" panose="05000000000000000000" pitchFamily="2" charset="2"/>
              </a:rPr>
              <a:t>.</a:t>
            </a:r>
          </a:p>
          <a:p>
            <a:pPr lvl="1">
              <a:lnSpc>
                <a:spcPct val="150000"/>
              </a:lnSpc>
            </a:pPr>
            <a:r>
              <a:rPr lang="es-ES" sz="3000" dirty="0">
                <a:sym typeface="Wingdings" panose="05000000000000000000" pitchFamily="2" charset="2"/>
              </a:rPr>
              <a:t>Servidores de aplicación, aproximadamente 1 x cada 5 </a:t>
            </a:r>
            <a:r>
              <a:rPr lang="es-ES" sz="3000" dirty="0" err="1">
                <a:sym typeface="Wingdings" panose="05000000000000000000" pitchFamily="2" charset="2"/>
              </a:rPr>
              <a:t>frontends</a:t>
            </a:r>
            <a:r>
              <a:rPr lang="es-ES" sz="3000" dirty="0">
                <a:sym typeface="Wingdings" panose="05000000000000000000" pitchFamily="2" charset="2"/>
              </a:rPr>
              <a:t> + 1 para redundar = 2 servidores de aplicación.</a:t>
            </a:r>
          </a:p>
          <a:p>
            <a:pPr lvl="1">
              <a:lnSpc>
                <a:spcPct val="150000"/>
              </a:lnSpc>
            </a:pPr>
            <a:r>
              <a:rPr lang="es-ES" sz="3000" dirty="0">
                <a:sym typeface="Wingdings" panose="05000000000000000000" pitchFamily="2" charset="2"/>
              </a:rPr>
              <a:t>Necesitaremos 2 servidores de base de datos para gestionar la información.</a:t>
            </a:r>
          </a:p>
          <a:p>
            <a:pPr lvl="1">
              <a:lnSpc>
                <a:spcPct val="150000"/>
              </a:lnSpc>
            </a:pPr>
            <a:r>
              <a:rPr lang="es-ES" sz="3000" dirty="0">
                <a:sym typeface="Wingdings" panose="05000000000000000000" pitchFamily="2" charset="2"/>
              </a:rPr>
              <a:t>Gestor documental, otras operaciones  = 1 servidor adicional</a:t>
            </a:r>
            <a:r>
              <a:rPr lang="es-ES" sz="3000" dirty="0" smtClean="0">
                <a:sym typeface="Wingdings" panose="05000000000000000000" pitchFamily="2" charset="2"/>
              </a:rPr>
              <a:t>.</a:t>
            </a:r>
          </a:p>
          <a:p>
            <a:pPr lvl="1">
              <a:lnSpc>
                <a:spcPct val="150000"/>
              </a:lnSpc>
            </a:pPr>
            <a:r>
              <a:rPr lang="es-ES" sz="3000" dirty="0" smtClean="0">
                <a:sym typeface="Wingdings" panose="05000000000000000000" pitchFamily="2" charset="2"/>
              </a:rPr>
              <a:t>TOTAL </a:t>
            </a:r>
            <a:r>
              <a:rPr lang="es-ES" sz="3000" dirty="0" err="1" smtClean="0">
                <a:sym typeface="Wingdings" panose="05000000000000000000" pitchFamily="2" charset="2"/>
              </a:rPr>
              <a:t>cores</a:t>
            </a:r>
            <a:r>
              <a:rPr lang="es-ES" sz="3000" dirty="0" smtClean="0">
                <a:sym typeface="Wingdings" panose="05000000000000000000" pitchFamily="2" charset="2"/>
              </a:rPr>
              <a:t> = 10. Precio por </a:t>
            </a:r>
            <a:r>
              <a:rPr lang="es-ES" sz="3000" dirty="0" err="1" smtClean="0">
                <a:sym typeface="Wingdings" panose="05000000000000000000" pitchFamily="2" charset="2"/>
              </a:rPr>
              <a:t>core</a:t>
            </a:r>
            <a:r>
              <a:rPr lang="es-ES" sz="3000" dirty="0" smtClean="0">
                <a:sym typeface="Wingdings" panose="05000000000000000000" pitchFamily="2" charset="2"/>
              </a:rPr>
              <a:t> con licencia de S.O = 4000€</a:t>
            </a:r>
          </a:p>
          <a:p>
            <a:pPr lvl="1">
              <a:lnSpc>
                <a:spcPct val="150000"/>
              </a:lnSpc>
            </a:pPr>
            <a:r>
              <a:rPr lang="es-ES" sz="3000" dirty="0" smtClean="0">
                <a:solidFill>
                  <a:srgbClr val="0070C0"/>
                </a:solidFill>
                <a:sym typeface="Wingdings" panose="05000000000000000000" pitchFamily="2" charset="2"/>
              </a:rPr>
              <a:t>PRECIO TOTAL SERVIDORES = 40.000</a:t>
            </a:r>
            <a:r>
              <a:rPr lang="es-ES" sz="3000" dirty="0">
                <a:solidFill>
                  <a:srgbClr val="0070C0"/>
                </a:solidFill>
                <a:sym typeface="Wingdings" panose="05000000000000000000" pitchFamily="2" charset="2"/>
              </a:rPr>
              <a:t>€</a:t>
            </a:r>
          </a:p>
          <a:p>
            <a:pPr lvl="1">
              <a:lnSpc>
                <a:spcPct val="150000"/>
              </a:lnSpc>
            </a:pPr>
            <a:endParaRPr lang="es-ES" sz="3000" dirty="0">
              <a:sym typeface="Wingdings" panose="05000000000000000000" pitchFamily="2" charset="2"/>
            </a:endParaRPr>
          </a:p>
          <a:p>
            <a:pPr>
              <a:lnSpc>
                <a:spcPct val="150000"/>
              </a:lnSpc>
            </a:pPr>
            <a:endParaRPr lang="es-ES" sz="3200" b="1" dirty="0" smtClean="0"/>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30</a:t>
            </a:fld>
            <a:endParaRPr lang="es-ES"/>
          </a:p>
        </p:txBody>
      </p:sp>
    </p:spTree>
    <p:extLst>
      <p:ext uri="{BB962C8B-B14F-4D97-AF65-F5344CB8AC3E}">
        <p14:creationId xmlns:p14="http://schemas.microsoft.com/office/powerpoint/2010/main" val="21710553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b="0" dirty="0" smtClean="0"/>
              <a:t>Pregunta 5</a:t>
            </a:r>
            <a:endParaRPr lang="es-ES" b="0" dirty="0"/>
          </a:p>
        </p:txBody>
      </p:sp>
      <p:sp>
        <p:nvSpPr>
          <p:cNvPr id="7" name="6 Marcador de contenido"/>
          <p:cNvSpPr>
            <a:spLocks noGrp="1"/>
          </p:cNvSpPr>
          <p:nvPr>
            <p:ph idx="1"/>
          </p:nvPr>
        </p:nvSpPr>
        <p:spPr/>
        <p:txBody>
          <a:bodyPr>
            <a:normAutofit fontScale="62500" lnSpcReduction="20000"/>
          </a:bodyPr>
          <a:lstStyle/>
          <a:p>
            <a:pPr>
              <a:lnSpc>
                <a:spcPct val="150000"/>
              </a:lnSpc>
            </a:pPr>
            <a:r>
              <a:rPr lang="es-ES" sz="3200" b="1" dirty="0" smtClean="0"/>
              <a:t>Recursos Técnicos: Software</a:t>
            </a:r>
          </a:p>
          <a:p>
            <a:pPr lvl="1">
              <a:lnSpc>
                <a:spcPct val="150000"/>
              </a:lnSpc>
            </a:pPr>
            <a:r>
              <a:rPr lang="es-ES" sz="3000" dirty="0" smtClean="0">
                <a:sym typeface="Wingdings" panose="05000000000000000000" pitchFamily="2" charset="2"/>
              </a:rPr>
              <a:t>Arquitectura LAMP, coste del software relativamente bajo, depende de la B.D y del tipo de Gestor Documental elegido (</a:t>
            </a:r>
            <a:r>
              <a:rPr lang="es-ES" sz="3000" dirty="0" err="1" smtClean="0">
                <a:sym typeface="Wingdings" panose="05000000000000000000" pitchFamily="2" charset="2"/>
              </a:rPr>
              <a:t>Alfresco</a:t>
            </a:r>
            <a:r>
              <a:rPr lang="es-ES" sz="3000" dirty="0" smtClean="0">
                <a:sym typeface="Wingdings" panose="05000000000000000000" pitchFamily="2" charset="2"/>
              </a:rPr>
              <a:t> es libre, </a:t>
            </a:r>
            <a:r>
              <a:rPr lang="es-ES" sz="3000" dirty="0" err="1" smtClean="0">
                <a:sym typeface="Wingdings" panose="05000000000000000000" pitchFamily="2" charset="2"/>
              </a:rPr>
              <a:t>Sharepoint</a:t>
            </a:r>
            <a:r>
              <a:rPr lang="es-ES" sz="3000" dirty="0" smtClean="0">
                <a:sym typeface="Wingdings" panose="05000000000000000000" pitchFamily="2" charset="2"/>
              </a:rPr>
              <a:t> es de Microsoft).</a:t>
            </a:r>
          </a:p>
          <a:p>
            <a:pPr lvl="1">
              <a:lnSpc>
                <a:spcPct val="150000"/>
              </a:lnSpc>
            </a:pPr>
            <a:r>
              <a:rPr lang="es-ES" sz="3000" dirty="0" smtClean="0">
                <a:sym typeface="Wingdings" panose="05000000000000000000" pitchFamily="2" charset="2"/>
              </a:rPr>
              <a:t>Aquí el coste puede variar entre 5.000 y 50.000 euros según el tipo de arquitectura tecnológica elegida.</a:t>
            </a:r>
          </a:p>
          <a:p>
            <a:pPr lvl="1">
              <a:lnSpc>
                <a:spcPct val="150000"/>
              </a:lnSpc>
            </a:pPr>
            <a:r>
              <a:rPr lang="es-ES" sz="3000" dirty="0" smtClean="0">
                <a:sym typeface="Wingdings" panose="05000000000000000000" pitchFamily="2" charset="2"/>
              </a:rPr>
              <a:t>Es importante tener en cuenta que el software libre no es gratuito. Hay unos costes de distribución y de mantenimiento.</a:t>
            </a:r>
          </a:p>
          <a:p>
            <a:pPr lvl="1">
              <a:lnSpc>
                <a:spcPct val="150000"/>
              </a:lnSpc>
            </a:pPr>
            <a:r>
              <a:rPr lang="es-ES" sz="3000" dirty="0" smtClean="0">
                <a:sym typeface="Wingdings" panose="05000000000000000000" pitchFamily="2" charset="2"/>
              </a:rPr>
              <a:t>Hay que estimar el mantenimiento del primer año por lo menos, en el coste del proyecto.  Analizar si posteriormente se puede incluir en algún A.M</a:t>
            </a:r>
            <a:endParaRPr lang="es-ES" sz="3000" dirty="0">
              <a:sym typeface="Wingdings" panose="05000000000000000000" pitchFamily="2" charset="2"/>
            </a:endParaRPr>
          </a:p>
          <a:p>
            <a:pPr>
              <a:lnSpc>
                <a:spcPct val="150000"/>
              </a:lnSpc>
            </a:pPr>
            <a:endParaRPr lang="es-ES" sz="3200" b="1" dirty="0" smtClean="0"/>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31</a:t>
            </a:fld>
            <a:endParaRPr lang="es-ES"/>
          </a:p>
        </p:txBody>
      </p:sp>
    </p:spTree>
    <p:extLst>
      <p:ext uri="{BB962C8B-B14F-4D97-AF65-F5344CB8AC3E}">
        <p14:creationId xmlns:p14="http://schemas.microsoft.com/office/powerpoint/2010/main" val="75024628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b="0" dirty="0" smtClean="0"/>
              <a:t>Pregunta 5</a:t>
            </a:r>
            <a:endParaRPr lang="es-ES" b="0" dirty="0"/>
          </a:p>
        </p:txBody>
      </p:sp>
      <p:sp>
        <p:nvSpPr>
          <p:cNvPr id="7" name="6 Marcador de contenido"/>
          <p:cNvSpPr>
            <a:spLocks noGrp="1"/>
          </p:cNvSpPr>
          <p:nvPr>
            <p:ph idx="1"/>
          </p:nvPr>
        </p:nvSpPr>
        <p:spPr/>
        <p:txBody>
          <a:bodyPr>
            <a:normAutofit fontScale="62500" lnSpcReduction="20000"/>
          </a:bodyPr>
          <a:lstStyle/>
          <a:p>
            <a:pPr>
              <a:lnSpc>
                <a:spcPct val="150000"/>
              </a:lnSpc>
            </a:pPr>
            <a:r>
              <a:rPr lang="es-ES" sz="3200" b="1" dirty="0" smtClean="0"/>
              <a:t>Recursos Técnicos: Software</a:t>
            </a:r>
          </a:p>
          <a:p>
            <a:pPr lvl="1">
              <a:lnSpc>
                <a:spcPct val="150000"/>
              </a:lnSpc>
            </a:pPr>
            <a:r>
              <a:rPr lang="es-ES" sz="3000" b="1" dirty="0" smtClean="0">
                <a:sym typeface="Wingdings" panose="05000000000000000000" pitchFamily="2" charset="2"/>
              </a:rPr>
              <a:t>Adquisición de servidores, acuerdo Marco 13</a:t>
            </a:r>
            <a:r>
              <a:rPr lang="es-ES" sz="3000" dirty="0" smtClean="0">
                <a:sym typeface="Wingdings" panose="05000000000000000000" pitchFamily="2" charset="2"/>
              </a:rPr>
              <a:t>/(año, en el momento del examen el 2013)</a:t>
            </a:r>
          </a:p>
          <a:p>
            <a:pPr lvl="1">
              <a:lnSpc>
                <a:spcPct val="150000"/>
              </a:lnSpc>
            </a:pPr>
            <a:r>
              <a:rPr lang="es-ES" sz="3000" b="1" dirty="0" smtClean="0">
                <a:sym typeface="Wingdings" panose="05000000000000000000" pitchFamily="2" charset="2"/>
              </a:rPr>
              <a:t>Incluir también coste del almacenamiento de la información </a:t>
            </a:r>
            <a:r>
              <a:rPr lang="es-ES" sz="3000" dirty="0" smtClean="0">
                <a:sym typeface="Wingdings" panose="05000000000000000000" pitchFamily="2" charset="2"/>
              </a:rPr>
              <a:t>(compra de discos para la cabina). Si hay que almacenar 1Mb por Joven (perfil, expedientes, etc.) y se estima que unos 60% de 850.000 jóvenes se inscribirán = 510.000 jóvenes x 10mb = 5100 Gb de </a:t>
            </a:r>
            <a:r>
              <a:rPr lang="es-ES" sz="3000" dirty="0" err="1" smtClean="0">
                <a:sym typeface="Wingdings" panose="05000000000000000000" pitchFamily="2" charset="2"/>
              </a:rPr>
              <a:t>info</a:t>
            </a:r>
            <a:r>
              <a:rPr lang="es-ES" sz="3000" dirty="0" smtClean="0">
                <a:sym typeface="Wingdings" panose="05000000000000000000" pitchFamily="2" charset="2"/>
              </a:rPr>
              <a:t> a almacenar .  Si se almacena redundado estamos hablando del orden de 10 </a:t>
            </a:r>
            <a:r>
              <a:rPr lang="es-ES" sz="3000" dirty="0" err="1" smtClean="0">
                <a:sym typeface="Wingdings" panose="05000000000000000000" pitchFamily="2" charset="2"/>
              </a:rPr>
              <a:t>Teras</a:t>
            </a:r>
            <a:r>
              <a:rPr lang="es-ES" sz="3000" dirty="0" smtClean="0">
                <a:sym typeface="Wingdings" panose="05000000000000000000" pitchFamily="2" charset="2"/>
              </a:rPr>
              <a:t> de información. </a:t>
            </a:r>
            <a:r>
              <a:rPr lang="es-ES" sz="3000" dirty="0">
                <a:sym typeface="Wingdings" panose="05000000000000000000" pitchFamily="2" charset="2"/>
              </a:rPr>
              <a:t> </a:t>
            </a:r>
            <a:r>
              <a:rPr lang="es-ES" sz="3000" dirty="0" smtClean="0">
                <a:sym typeface="Wingdings" panose="05000000000000000000" pitchFamily="2" charset="2"/>
              </a:rPr>
              <a:t>Del orden de 5000 euros (discos más su gestión y mantenimiento).</a:t>
            </a:r>
          </a:p>
          <a:p>
            <a:pPr lvl="1">
              <a:lnSpc>
                <a:spcPct val="150000"/>
              </a:lnSpc>
            </a:pPr>
            <a:r>
              <a:rPr lang="es-ES" sz="3000" b="1" dirty="0" smtClean="0">
                <a:solidFill>
                  <a:srgbClr val="0070C0"/>
                </a:solidFill>
                <a:sym typeface="Wingdings" panose="05000000000000000000" pitchFamily="2" charset="2"/>
              </a:rPr>
              <a:t>TOTAL HARDWARE + SW + ALMACENAMIENTO APROX 100.000€</a:t>
            </a:r>
          </a:p>
          <a:p>
            <a:pPr lvl="1">
              <a:lnSpc>
                <a:spcPct val="150000"/>
              </a:lnSpc>
            </a:pPr>
            <a:endParaRPr lang="es-ES" sz="3200" b="1" dirty="0" smtClean="0"/>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32</a:t>
            </a:fld>
            <a:endParaRPr lang="es-ES"/>
          </a:p>
        </p:txBody>
      </p:sp>
    </p:spTree>
    <p:extLst>
      <p:ext uri="{BB962C8B-B14F-4D97-AF65-F5344CB8AC3E}">
        <p14:creationId xmlns:p14="http://schemas.microsoft.com/office/powerpoint/2010/main" val="30142036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b="0" dirty="0" smtClean="0"/>
              <a:t>Pregunta 5</a:t>
            </a:r>
            <a:endParaRPr lang="es-ES" b="0" dirty="0"/>
          </a:p>
        </p:txBody>
      </p:sp>
      <p:sp>
        <p:nvSpPr>
          <p:cNvPr id="7" name="6 Marcador de contenido"/>
          <p:cNvSpPr>
            <a:spLocks noGrp="1"/>
          </p:cNvSpPr>
          <p:nvPr>
            <p:ph idx="1"/>
          </p:nvPr>
        </p:nvSpPr>
        <p:spPr>
          <a:xfrm>
            <a:off x="457200" y="1628800"/>
            <a:ext cx="8229600" cy="4824536"/>
          </a:xfrm>
        </p:spPr>
        <p:txBody>
          <a:bodyPr>
            <a:normAutofit fontScale="55000" lnSpcReduction="20000"/>
          </a:bodyPr>
          <a:lstStyle/>
          <a:p>
            <a:pPr>
              <a:lnSpc>
                <a:spcPct val="150000"/>
              </a:lnSpc>
            </a:pPr>
            <a:r>
              <a:rPr lang="es-ES" sz="3200" b="1" dirty="0" smtClean="0"/>
              <a:t>Recursos Técnicos: Ancho de Banda</a:t>
            </a:r>
            <a:endParaRPr lang="es-ES" sz="3200" dirty="0"/>
          </a:p>
          <a:p>
            <a:pPr lvl="1">
              <a:lnSpc>
                <a:spcPct val="150000"/>
              </a:lnSpc>
            </a:pPr>
            <a:r>
              <a:rPr lang="es-ES" sz="3000" dirty="0"/>
              <a:t>Volúmenes de hasta 50.000 </a:t>
            </a:r>
            <a:r>
              <a:rPr lang="es-ES" sz="3000" dirty="0" smtClean="0"/>
              <a:t>accesos/hora </a:t>
            </a:r>
            <a:r>
              <a:rPr lang="es-ES" sz="3000" u="sng" dirty="0" smtClean="0">
                <a:sym typeface="Wingdings" panose="05000000000000000000" pitchFamily="2" charset="2"/>
              </a:rPr>
              <a:t> </a:t>
            </a:r>
            <a:r>
              <a:rPr lang="es-ES" sz="3000" u="sng" dirty="0" err="1" smtClean="0">
                <a:sym typeface="Wingdings" panose="05000000000000000000" pitchFamily="2" charset="2"/>
              </a:rPr>
              <a:t>Aprox</a:t>
            </a:r>
            <a:r>
              <a:rPr lang="es-ES" sz="3000" u="sng" dirty="0" smtClean="0">
                <a:sym typeface="Wingdings" panose="05000000000000000000" pitchFamily="2" charset="2"/>
              </a:rPr>
              <a:t> 14 usuarios por segundo. </a:t>
            </a:r>
          </a:p>
          <a:p>
            <a:pPr lvl="1">
              <a:lnSpc>
                <a:spcPct val="150000"/>
              </a:lnSpc>
            </a:pPr>
            <a:r>
              <a:rPr lang="es-ES" sz="3000" u="sng" dirty="0" smtClean="0">
                <a:sym typeface="Wingdings" panose="05000000000000000000" pitchFamily="2" charset="2"/>
              </a:rPr>
              <a:t>Acceso por Internet. </a:t>
            </a:r>
            <a:r>
              <a:rPr lang="es-ES" sz="3000" dirty="0" smtClean="0">
                <a:sym typeface="Wingdings" panose="05000000000000000000" pitchFamily="2" charset="2"/>
              </a:rPr>
              <a:t>Se estima que el acceso se producirá principalmente por internet (acceso </a:t>
            </a:r>
            <a:r>
              <a:rPr lang="es-ES" sz="3000" dirty="0" err="1" smtClean="0">
                <a:sym typeface="Wingdings" panose="05000000000000000000" pitchFamily="2" charset="2"/>
              </a:rPr>
              <a:t>Jovenes</a:t>
            </a:r>
            <a:r>
              <a:rPr lang="es-ES" sz="3000" dirty="0" smtClean="0">
                <a:sym typeface="Wingdings" panose="05000000000000000000" pitchFamily="2" charset="2"/>
              </a:rPr>
              <a:t>). </a:t>
            </a:r>
            <a:r>
              <a:rPr lang="es-ES" sz="3000" u="sng" dirty="0" smtClean="0">
                <a:sym typeface="Wingdings" panose="05000000000000000000" pitchFamily="2" charset="2"/>
              </a:rPr>
              <a:t>12 accesos/segundo</a:t>
            </a:r>
          </a:p>
          <a:p>
            <a:pPr lvl="1">
              <a:lnSpc>
                <a:spcPct val="150000"/>
              </a:lnSpc>
            </a:pPr>
            <a:r>
              <a:rPr lang="es-ES" sz="3000" u="sng" dirty="0" smtClean="0">
                <a:sym typeface="Wingdings" panose="05000000000000000000" pitchFamily="2" charset="2"/>
              </a:rPr>
              <a:t>Estimación tamaño</a:t>
            </a:r>
            <a:r>
              <a:rPr lang="es-ES" sz="3000" dirty="0" smtClean="0">
                <a:sym typeface="Wingdings" panose="05000000000000000000" pitchFamily="2" charset="2"/>
              </a:rPr>
              <a:t>. En accesos por primera vez (sin cacheo) 4 Mb/acceso.</a:t>
            </a:r>
          </a:p>
          <a:p>
            <a:pPr lvl="1">
              <a:lnSpc>
                <a:spcPct val="150000"/>
              </a:lnSpc>
            </a:pPr>
            <a:r>
              <a:rPr lang="es-ES" sz="3000" u="sng" dirty="0" smtClean="0">
                <a:sym typeface="Wingdings" panose="05000000000000000000" pitchFamily="2" charset="2"/>
              </a:rPr>
              <a:t>Tiempo de carga de página </a:t>
            </a:r>
            <a:r>
              <a:rPr lang="es-ES" sz="3000" dirty="0" smtClean="0">
                <a:sym typeface="Wingdings" panose="05000000000000000000" pitchFamily="2" charset="2"/>
              </a:rPr>
              <a:t>5 </a:t>
            </a:r>
            <a:r>
              <a:rPr lang="es-ES" sz="3000" dirty="0" err="1" smtClean="0">
                <a:sym typeface="Wingdings" panose="05000000000000000000" pitchFamily="2" charset="2"/>
              </a:rPr>
              <a:t>seg</a:t>
            </a:r>
            <a:r>
              <a:rPr lang="es-ES" sz="3000" dirty="0" smtClean="0">
                <a:sym typeface="Wingdings" panose="05000000000000000000" pitchFamily="2" charset="2"/>
              </a:rPr>
              <a:t> ( estudio de </a:t>
            </a:r>
            <a:r>
              <a:rPr lang="es-ES" sz="3000" dirty="0" err="1" smtClean="0">
                <a:sym typeface="Wingdings" panose="05000000000000000000" pitchFamily="2" charset="2"/>
              </a:rPr>
              <a:t>google</a:t>
            </a:r>
            <a:r>
              <a:rPr lang="es-ES" sz="3000" dirty="0" smtClean="0">
                <a:sym typeface="Wingdings" panose="05000000000000000000" pitchFamily="2" charset="2"/>
              </a:rPr>
              <a:t> </a:t>
            </a:r>
            <a:r>
              <a:rPr lang="es-ES" sz="3000" dirty="0" err="1" smtClean="0">
                <a:sym typeface="Wingdings" panose="05000000000000000000" pitchFamily="2" charset="2"/>
              </a:rPr>
              <a:t>analytics</a:t>
            </a:r>
            <a:r>
              <a:rPr lang="es-ES" sz="3000" dirty="0" smtClean="0">
                <a:sym typeface="Wingdings" panose="05000000000000000000" pitchFamily="2" charset="2"/>
              </a:rPr>
              <a:t>:  </a:t>
            </a:r>
            <a:r>
              <a:rPr lang="es-ES" sz="3000" dirty="0" smtClean="0">
                <a:sym typeface="Wingdings" panose="05000000000000000000" pitchFamily="2" charset="2"/>
                <a:hlinkClick r:id="rId3"/>
              </a:rPr>
              <a:t>http://analytics.blogspot.com.es/2012/04/global-site-speed-overview-how-fast-are.html</a:t>
            </a:r>
            <a:r>
              <a:rPr lang="es-ES" sz="3000" dirty="0" smtClean="0">
                <a:sym typeface="Wingdings" panose="05000000000000000000" pitchFamily="2" charset="2"/>
              </a:rPr>
              <a:t> )</a:t>
            </a:r>
          </a:p>
          <a:p>
            <a:pPr lvl="1">
              <a:lnSpc>
                <a:spcPct val="150000"/>
              </a:lnSpc>
            </a:pPr>
            <a:r>
              <a:rPr lang="es-ES" sz="3000" b="1" dirty="0" smtClean="0">
                <a:sym typeface="Wingdings" panose="05000000000000000000" pitchFamily="2" charset="2"/>
              </a:rPr>
              <a:t>10 Mbps de necesidades pico </a:t>
            </a:r>
            <a:r>
              <a:rPr lang="es-ES" sz="3000" b="1" smtClean="0">
                <a:sym typeface="Wingdings" panose="05000000000000000000" pitchFamily="2" charset="2"/>
              </a:rPr>
              <a:t>a través de internet</a:t>
            </a:r>
            <a:r>
              <a:rPr lang="es-ES" sz="3000" smtClean="0">
                <a:sym typeface="Wingdings" panose="05000000000000000000" pitchFamily="2" charset="2"/>
              </a:rPr>
              <a:t>(tras </a:t>
            </a:r>
            <a:r>
              <a:rPr lang="es-ES" sz="3000" dirty="0" smtClean="0">
                <a:sym typeface="Wingdings" panose="05000000000000000000" pitchFamily="2" charset="2"/>
              </a:rPr>
              <a:t>campañas de difusión que entrarán muchos jóvenes por primera vez sin cacheo de información)</a:t>
            </a:r>
          </a:p>
          <a:p>
            <a:pPr lvl="1">
              <a:lnSpc>
                <a:spcPct val="150000"/>
              </a:lnSpc>
            </a:pPr>
            <a:r>
              <a:rPr lang="es-ES" sz="3000" b="1" dirty="0" smtClean="0">
                <a:solidFill>
                  <a:srgbClr val="0070C0"/>
                </a:solidFill>
                <a:sym typeface="Wingdings" panose="05000000000000000000" pitchFamily="2" charset="2"/>
              </a:rPr>
              <a:t>Si el MEYSS ya dispusiese de estos servicios, la ampliación del ancho de banda vendría a ser de unos 5.000 euros </a:t>
            </a:r>
            <a:r>
              <a:rPr lang="es-ES" sz="2100" dirty="0" smtClean="0">
                <a:sym typeface="Wingdings" panose="05000000000000000000" pitchFamily="2" charset="2"/>
              </a:rPr>
              <a:t>. (A tener en cuenta que la administración actualmente contrata las comunicaciones mediante un contrato común)</a:t>
            </a:r>
          </a:p>
          <a:p>
            <a:pPr lvl="1">
              <a:lnSpc>
                <a:spcPct val="150000"/>
              </a:lnSpc>
            </a:pPr>
            <a:endParaRPr lang="es-ES" sz="3000" b="1" dirty="0" smtClean="0">
              <a:solidFill>
                <a:srgbClr val="0070C0"/>
              </a:solidFill>
              <a:sym typeface="Wingdings" panose="05000000000000000000" pitchFamily="2" charset="2"/>
            </a:endParaRPr>
          </a:p>
          <a:p>
            <a:pPr>
              <a:lnSpc>
                <a:spcPct val="150000"/>
              </a:lnSpc>
            </a:pPr>
            <a:endParaRPr lang="es-ES" sz="3200" b="1" dirty="0" smtClean="0"/>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33</a:t>
            </a:fld>
            <a:endParaRPr lang="es-ES"/>
          </a:p>
        </p:txBody>
      </p:sp>
    </p:spTree>
    <p:extLst>
      <p:ext uri="{BB962C8B-B14F-4D97-AF65-F5344CB8AC3E}">
        <p14:creationId xmlns:p14="http://schemas.microsoft.com/office/powerpoint/2010/main" val="3234724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Recursos Humanos – Consejos</a:t>
            </a:r>
            <a:endParaRPr lang="es-ES" dirty="0"/>
          </a:p>
        </p:txBody>
      </p:sp>
      <p:sp>
        <p:nvSpPr>
          <p:cNvPr id="7" name="6 Marcador de contenido"/>
          <p:cNvSpPr>
            <a:spLocks noGrp="1"/>
          </p:cNvSpPr>
          <p:nvPr>
            <p:ph idx="1"/>
          </p:nvPr>
        </p:nvSpPr>
        <p:spPr/>
        <p:txBody>
          <a:bodyPr>
            <a:normAutofit fontScale="77500" lnSpcReduction="20000"/>
          </a:bodyPr>
          <a:lstStyle/>
          <a:p>
            <a:pPr>
              <a:lnSpc>
                <a:spcPct val="150000"/>
              </a:lnSpc>
            </a:pPr>
            <a:r>
              <a:rPr lang="es-ES" sz="3200" dirty="0" smtClean="0"/>
              <a:t>No complicarse. Por ejemplo: dos equipos formados por tres programadores, liderados por un analista cada uno y todo el equipo liderado por un jefe de proyecto externo y otro interno. </a:t>
            </a:r>
          </a:p>
          <a:p>
            <a:pPr>
              <a:lnSpc>
                <a:spcPct val="150000"/>
              </a:lnSpc>
            </a:pPr>
            <a:r>
              <a:rPr lang="es-ES" sz="3200" dirty="0" smtClean="0"/>
              <a:t>¿Cómo aportar valor ?</a:t>
            </a:r>
          </a:p>
          <a:p>
            <a:pPr lvl="1">
              <a:lnSpc>
                <a:spcPct val="150000"/>
              </a:lnSpc>
            </a:pPr>
            <a:r>
              <a:rPr lang="es-ES" sz="3000" dirty="0" smtClean="0"/>
              <a:t>Particularizar: </a:t>
            </a:r>
            <a:r>
              <a:rPr lang="es-ES" sz="2700" dirty="0" smtClean="0"/>
              <a:t>Asignar el personal a los módulos descritos en la arquitectura lógica. </a:t>
            </a:r>
          </a:p>
          <a:p>
            <a:pPr lvl="1">
              <a:lnSpc>
                <a:spcPct val="150000"/>
              </a:lnSpc>
            </a:pPr>
            <a:r>
              <a:rPr lang="es-ES" sz="3000" dirty="0" smtClean="0"/>
              <a:t>Diferenciarse: </a:t>
            </a:r>
            <a:r>
              <a:rPr lang="es-ES" sz="2700" dirty="0" smtClean="0"/>
              <a:t>Muy personal, por ejemplo combinar roles tradicionales con los roles de </a:t>
            </a:r>
            <a:r>
              <a:rPr lang="es-ES" sz="2700" dirty="0" err="1"/>
              <a:t>S</a:t>
            </a:r>
            <a:r>
              <a:rPr lang="es-ES" sz="2700" dirty="0" err="1" smtClean="0"/>
              <a:t>crum</a:t>
            </a:r>
            <a:r>
              <a:rPr lang="es-ES" sz="2700" dirty="0" smtClean="0"/>
              <a:t>. </a:t>
            </a:r>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34</a:t>
            </a:fld>
            <a:endParaRPr lang="es-ES"/>
          </a:p>
        </p:txBody>
      </p:sp>
    </p:spTree>
    <p:extLst>
      <p:ext uri="{BB962C8B-B14F-4D97-AF65-F5344CB8AC3E}">
        <p14:creationId xmlns:p14="http://schemas.microsoft.com/office/powerpoint/2010/main" val="32627655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67544" y="116632"/>
            <a:ext cx="8229600" cy="648072"/>
          </a:xfrm>
        </p:spPr>
        <p:txBody>
          <a:bodyPr/>
          <a:lstStyle/>
          <a:p>
            <a:r>
              <a:rPr lang="es-ES" dirty="0" smtClean="0"/>
              <a:t>Recursos Humanos</a:t>
            </a:r>
            <a:endParaRPr lang="es-ES" b="0" dirty="0"/>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35</a:t>
            </a:fld>
            <a:endParaRPr lang="es-ES"/>
          </a:p>
        </p:txBody>
      </p:sp>
      <p:graphicFrame>
        <p:nvGraphicFramePr>
          <p:cNvPr id="2" name="1 Diagrama"/>
          <p:cNvGraphicFramePr/>
          <p:nvPr>
            <p:extLst>
              <p:ext uri="{D42A27DB-BD31-4B8C-83A1-F6EECF244321}">
                <p14:modId xmlns:p14="http://schemas.microsoft.com/office/powerpoint/2010/main" val="1983168626"/>
              </p:ext>
            </p:extLst>
          </p:nvPr>
        </p:nvGraphicFramePr>
        <p:xfrm>
          <a:off x="179512" y="764704"/>
          <a:ext cx="8640960" cy="561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5 Diagrama"/>
          <p:cNvGraphicFramePr/>
          <p:nvPr>
            <p:extLst>
              <p:ext uri="{D42A27DB-BD31-4B8C-83A1-F6EECF244321}">
                <p14:modId xmlns:p14="http://schemas.microsoft.com/office/powerpoint/2010/main" val="1832829599"/>
              </p:ext>
            </p:extLst>
          </p:nvPr>
        </p:nvGraphicFramePr>
        <p:xfrm>
          <a:off x="5292080" y="548680"/>
          <a:ext cx="3744416" cy="252028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81806512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dirty="0" smtClean="0"/>
              <a:t>Planificación - Consejos</a:t>
            </a:r>
            <a:endParaRPr lang="es-ES" dirty="0"/>
          </a:p>
        </p:txBody>
      </p:sp>
      <p:sp>
        <p:nvSpPr>
          <p:cNvPr id="7" name="6 Marcador de contenido"/>
          <p:cNvSpPr>
            <a:spLocks noGrp="1"/>
          </p:cNvSpPr>
          <p:nvPr>
            <p:ph idx="1"/>
          </p:nvPr>
        </p:nvSpPr>
        <p:spPr>
          <a:xfrm>
            <a:off x="457200" y="1613520"/>
            <a:ext cx="8229600" cy="4695800"/>
          </a:xfrm>
        </p:spPr>
        <p:txBody>
          <a:bodyPr>
            <a:normAutofit fontScale="70000" lnSpcReduction="20000"/>
          </a:bodyPr>
          <a:lstStyle/>
          <a:p>
            <a:pPr>
              <a:lnSpc>
                <a:spcPct val="150000"/>
              </a:lnSpc>
            </a:pPr>
            <a:r>
              <a:rPr lang="es-ES" sz="3200" dirty="0" smtClean="0"/>
              <a:t>Plazo no superior a 8-10 meses. </a:t>
            </a:r>
          </a:p>
          <a:p>
            <a:pPr>
              <a:lnSpc>
                <a:spcPct val="150000"/>
              </a:lnSpc>
            </a:pPr>
            <a:r>
              <a:rPr lang="es-ES" sz="3200" dirty="0" smtClean="0"/>
              <a:t>¿Cómo aportar valor?</a:t>
            </a:r>
          </a:p>
          <a:p>
            <a:pPr lvl="1">
              <a:lnSpc>
                <a:spcPct val="150000"/>
              </a:lnSpc>
            </a:pPr>
            <a:r>
              <a:rPr lang="es-ES" sz="3000" dirty="0" smtClean="0"/>
              <a:t>Particularizar</a:t>
            </a:r>
          </a:p>
          <a:p>
            <a:pPr lvl="2">
              <a:lnSpc>
                <a:spcPct val="150000"/>
              </a:lnSpc>
            </a:pPr>
            <a:r>
              <a:rPr lang="es-ES" sz="2700" dirty="0" smtClean="0"/>
              <a:t>Intentar que todas las tareas hagan referencia al enunciado. </a:t>
            </a:r>
          </a:p>
          <a:p>
            <a:pPr lvl="2">
              <a:lnSpc>
                <a:spcPct val="150000"/>
              </a:lnSpc>
            </a:pPr>
            <a:r>
              <a:rPr lang="es-ES" sz="2500" dirty="0" smtClean="0"/>
              <a:t>Indicar </a:t>
            </a:r>
            <a:r>
              <a:rPr lang="es-ES" sz="2500" dirty="0"/>
              <a:t>el personal implicado en cada fase</a:t>
            </a:r>
            <a:r>
              <a:rPr lang="es-ES" sz="2500" dirty="0" smtClean="0"/>
              <a:t>. </a:t>
            </a:r>
          </a:p>
          <a:p>
            <a:pPr lvl="2">
              <a:lnSpc>
                <a:spcPct val="150000"/>
              </a:lnSpc>
            </a:pPr>
            <a:r>
              <a:rPr lang="es-ES" sz="2700" dirty="0" smtClean="0"/>
              <a:t>Las capas y/o módulos de la arquitectura lógica deben aparecer, así como otras consideraciones mencionadas en el ejercicio (Estudio en el CTT p.ej.)</a:t>
            </a:r>
          </a:p>
          <a:p>
            <a:pPr lvl="1">
              <a:lnSpc>
                <a:spcPct val="150000"/>
              </a:lnSpc>
            </a:pPr>
            <a:r>
              <a:rPr lang="es-ES" sz="3000" dirty="0" smtClean="0"/>
              <a:t>Diferenciarse</a:t>
            </a:r>
          </a:p>
          <a:p>
            <a:pPr lvl="2">
              <a:lnSpc>
                <a:spcPct val="150000"/>
              </a:lnSpc>
            </a:pPr>
            <a:r>
              <a:rPr lang="es-ES" sz="2700" dirty="0" smtClean="0"/>
              <a:t>Metodologías ágiles (SCRUM, KANBAN, etc.)</a:t>
            </a:r>
            <a:endParaRPr lang="es-ES" sz="2700" dirty="0"/>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36</a:t>
            </a:fld>
            <a:endParaRPr lang="es-ES"/>
          </a:p>
        </p:txBody>
      </p:sp>
    </p:spTree>
    <p:extLst>
      <p:ext uri="{BB962C8B-B14F-4D97-AF65-F5344CB8AC3E}">
        <p14:creationId xmlns:p14="http://schemas.microsoft.com/office/powerpoint/2010/main" val="2460682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1" y="476672"/>
            <a:ext cx="8229600" cy="648072"/>
          </a:xfrm>
        </p:spPr>
        <p:txBody>
          <a:bodyPr/>
          <a:lstStyle/>
          <a:p>
            <a:r>
              <a:rPr lang="es-ES" dirty="0" smtClean="0"/>
              <a:t>Planificación - Solución</a:t>
            </a:r>
            <a:endParaRPr lang="es-ES" b="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511" y="1485900"/>
            <a:ext cx="8784977" cy="43913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67229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Estimación de recursos económicos</a:t>
            </a:r>
            <a:endParaRPr lang="es-ES" dirty="0"/>
          </a:p>
        </p:txBody>
      </p:sp>
      <p:sp>
        <p:nvSpPr>
          <p:cNvPr id="3" name="2 Marcador de contenido"/>
          <p:cNvSpPr>
            <a:spLocks noGrp="1"/>
          </p:cNvSpPr>
          <p:nvPr>
            <p:ph idx="1"/>
          </p:nvPr>
        </p:nvSpPr>
        <p:spPr/>
        <p:txBody>
          <a:bodyPr/>
          <a:lstStyle/>
          <a:p>
            <a:r>
              <a:rPr lang="es-ES" dirty="0" smtClean="0"/>
              <a:t>Si suponemos necesario ampliar </a:t>
            </a:r>
            <a:r>
              <a:rPr lang="es-ES" b="1" dirty="0" smtClean="0"/>
              <a:t>Infraestructura</a:t>
            </a:r>
            <a:r>
              <a:rPr lang="es-ES" dirty="0" smtClean="0"/>
              <a:t>:</a:t>
            </a:r>
          </a:p>
          <a:p>
            <a:pPr lvl="1"/>
            <a:r>
              <a:rPr lang="es-ES" dirty="0" smtClean="0"/>
              <a:t>SW Servidores: 40.000 €</a:t>
            </a:r>
          </a:p>
          <a:p>
            <a:pPr lvl="1"/>
            <a:r>
              <a:rPr lang="es-ES" dirty="0" smtClean="0"/>
              <a:t>Hardware: 100.000 €</a:t>
            </a:r>
          </a:p>
          <a:p>
            <a:pPr lvl="1"/>
            <a:r>
              <a:rPr lang="es-ES" dirty="0" smtClean="0"/>
              <a:t>Comunicaciones: 5.000 €</a:t>
            </a:r>
          </a:p>
          <a:p>
            <a:r>
              <a:rPr lang="es-ES" b="1" dirty="0" smtClean="0"/>
              <a:t>Personal</a:t>
            </a:r>
          </a:p>
          <a:p>
            <a:pPr lvl="1"/>
            <a:r>
              <a:rPr lang="es-ES" dirty="0" smtClean="0"/>
              <a:t>Jefe de Proyecto 100 €/h</a:t>
            </a:r>
          </a:p>
          <a:p>
            <a:pPr lvl="1"/>
            <a:r>
              <a:rPr lang="es-ES" dirty="0" smtClean="0"/>
              <a:t>Analista Programador 50 €/h</a:t>
            </a:r>
          </a:p>
          <a:p>
            <a:pPr lvl="1"/>
            <a:r>
              <a:rPr lang="es-ES" dirty="0" smtClean="0"/>
              <a:t>Programador 30€/h</a:t>
            </a:r>
          </a:p>
          <a:p>
            <a:pPr lvl="1"/>
            <a:r>
              <a:rPr lang="es-ES" dirty="0" smtClean="0"/>
              <a:t>160 h/mes</a:t>
            </a:r>
          </a:p>
          <a:p>
            <a:pPr lvl="1"/>
            <a:r>
              <a:rPr lang="es-ES" dirty="0" smtClean="0"/>
              <a:t>Total presupuesto de personal 215.000 €</a:t>
            </a:r>
          </a:p>
          <a:p>
            <a:pPr lvl="1"/>
            <a:endParaRPr lang="es-ES" dirty="0" smtClean="0"/>
          </a:p>
          <a:p>
            <a:pPr lvl="1"/>
            <a:endParaRPr lang="es-ES" dirty="0"/>
          </a:p>
        </p:txBody>
      </p:sp>
      <p:sp>
        <p:nvSpPr>
          <p:cNvPr id="4" name="3 Marcador de número de diapositiva"/>
          <p:cNvSpPr>
            <a:spLocks noGrp="1"/>
          </p:cNvSpPr>
          <p:nvPr>
            <p:ph type="sldNum" sz="quarter" idx="12"/>
          </p:nvPr>
        </p:nvSpPr>
        <p:spPr/>
        <p:txBody>
          <a:bodyPr/>
          <a:lstStyle/>
          <a:p>
            <a:fld id="{EA6A86CE-E230-468D-8D9F-BAF08F0456DF}" type="slidenum">
              <a:rPr lang="es-ES" smtClean="0"/>
              <a:pPr/>
              <a:t>38</a:t>
            </a:fld>
            <a:endParaRPr lang="es-E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3068960"/>
            <a:ext cx="7851648" cy="2520280"/>
          </a:xfrm>
        </p:spPr>
        <p:txBody>
          <a:bodyPr>
            <a:normAutofit/>
          </a:bodyPr>
          <a:lstStyle/>
          <a:p>
            <a:r>
              <a:rPr lang="es-ES" sz="4400" dirty="0" smtClean="0"/>
              <a:t>Cuestiones Breves </a:t>
            </a:r>
            <a:r>
              <a:rPr lang="es-ES" sz="4400" b="0" dirty="0"/>
              <a:t/>
            </a:r>
            <a:br>
              <a:rPr lang="es-ES" sz="4400" b="0" dirty="0"/>
            </a:br>
            <a:r>
              <a:rPr lang="es-ES" sz="4400" b="0" dirty="0" smtClean="0"/>
              <a:t> </a:t>
            </a:r>
            <a:r>
              <a:rPr lang="es-ES" b="0" dirty="0"/>
              <a:t/>
            </a:r>
            <a:br>
              <a:rPr lang="es-ES" b="0" dirty="0"/>
            </a:br>
            <a:endParaRPr lang="es-ES" dirty="0"/>
          </a:p>
        </p:txBody>
      </p:sp>
      <p:pic>
        <p:nvPicPr>
          <p:cNvPr id="68610" name="Picture 2" descr="Preparatic XXII"/>
          <p:cNvPicPr>
            <a:picLocks noChangeAspect="1" noChangeArrowheads="1"/>
          </p:cNvPicPr>
          <p:nvPr/>
        </p:nvPicPr>
        <p:blipFill>
          <a:blip r:embed="rId2" cstate="print"/>
          <a:srcRect/>
          <a:stretch>
            <a:fillRect/>
          </a:stretch>
        </p:blipFill>
        <p:spPr bwMode="auto">
          <a:xfrm>
            <a:off x="395536" y="332656"/>
            <a:ext cx="2238375" cy="79057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Pregunta 1 – Consejos generales</a:t>
            </a:r>
            <a:endParaRPr lang="es-ES" dirty="0"/>
          </a:p>
        </p:txBody>
      </p:sp>
      <p:sp>
        <p:nvSpPr>
          <p:cNvPr id="3" name="2 Marcador de contenido"/>
          <p:cNvSpPr>
            <a:spLocks noGrp="1"/>
          </p:cNvSpPr>
          <p:nvPr>
            <p:ph idx="1"/>
          </p:nvPr>
        </p:nvSpPr>
        <p:spPr/>
        <p:txBody>
          <a:bodyPr/>
          <a:lstStyle/>
          <a:p>
            <a:endParaRPr lang="es-ES" b="1" dirty="0" smtClean="0"/>
          </a:p>
          <a:p>
            <a:r>
              <a:rPr lang="es-ES" b="1" dirty="0" smtClean="0"/>
              <a:t>Orden</a:t>
            </a:r>
            <a:r>
              <a:rPr lang="es-ES" dirty="0" smtClean="0"/>
              <a:t> de realización. </a:t>
            </a:r>
          </a:p>
          <a:p>
            <a:pPr lvl="1"/>
            <a:r>
              <a:rPr lang="es-ES" dirty="0" smtClean="0"/>
              <a:t>En </a:t>
            </a:r>
            <a:r>
              <a:rPr lang="es-ES" u="sng" dirty="0" smtClean="0"/>
              <a:t>ÚLTIMO</a:t>
            </a:r>
            <a:r>
              <a:rPr lang="es-ES" dirty="0" smtClean="0"/>
              <a:t> lugar, cuando ya se tiene conocimiento completo del sistema.</a:t>
            </a:r>
          </a:p>
          <a:p>
            <a:pPr lvl="1"/>
            <a:r>
              <a:rPr lang="es-ES" u="sng" dirty="0" smtClean="0"/>
              <a:t>Pero dedicarle su tiempo</a:t>
            </a:r>
            <a:r>
              <a:rPr lang="es-ES" dirty="0" smtClean="0"/>
              <a:t>. Será lo primero que leas y conviene que esté bien redactado y aporte</a:t>
            </a:r>
          </a:p>
          <a:p>
            <a:r>
              <a:rPr lang="es-ES" b="1" dirty="0" smtClean="0"/>
              <a:t>Público Objetivo. </a:t>
            </a:r>
            <a:r>
              <a:rPr lang="es-ES" dirty="0" smtClean="0"/>
              <a:t>Se debe tener en cuenta a quien irá dirigido. </a:t>
            </a:r>
          </a:p>
          <a:p>
            <a:pPr lvl="1"/>
            <a:r>
              <a:rPr lang="es-ES" dirty="0" smtClean="0"/>
              <a:t>Normalmente: personal directivo </a:t>
            </a:r>
            <a:r>
              <a:rPr lang="es-ES" u="sng" dirty="0" smtClean="0"/>
              <a:t>sin conocimientos técnicos.</a:t>
            </a:r>
          </a:p>
          <a:p>
            <a:pPr lvl="1"/>
            <a:endParaRPr lang="es-ES" dirty="0" smtClean="0"/>
          </a:p>
          <a:p>
            <a:pPr lvl="1"/>
            <a:endParaRPr lang="es-ES" dirty="0" smtClean="0"/>
          </a:p>
        </p:txBody>
      </p:sp>
      <p:sp>
        <p:nvSpPr>
          <p:cNvPr id="4" name="3 Marcador de número de diapositiva"/>
          <p:cNvSpPr>
            <a:spLocks noGrp="1"/>
          </p:cNvSpPr>
          <p:nvPr>
            <p:ph type="sldNum" sz="quarter" idx="12"/>
          </p:nvPr>
        </p:nvSpPr>
        <p:spPr/>
        <p:txBody>
          <a:bodyPr/>
          <a:lstStyle/>
          <a:p>
            <a:fld id="{EA6A86CE-E230-468D-8D9F-BAF08F0456DF}" type="slidenum">
              <a:rPr lang="es-ES" smtClean="0"/>
              <a:pPr/>
              <a:t>4</a:t>
            </a:fld>
            <a:endParaRPr lang="es-E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ES" sz="4400" smtClean="0"/>
              <a:t>C1 – Figura jurídica del portal</a:t>
            </a:r>
            <a:endParaRPr lang="es-ES" sz="4400" dirty="0"/>
          </a:p>
        </p:txBody>
      </p:sp>
      <p:sp>
        <p:nvSpPr>
          <p:cNvPr id="4" name="3 Marcador de contenido"/>
          <p:cNvSpPr>
            <a:spLocks noGrp="1"/>
          </p:cNvSpPr>
          <p:nvPr>
            <p:ph idx="1"/>
          </p:nvPr>
        </p:nvSpPr>
        <p:spPr/>
        <p:txBody>
          <a:bodyPr>
            <a:normAutofit fontScale="85000" lnSpcReduction="20000"/>
          </a:bodyPr>
          <a:lstStyle/>
          <a:p>
            <a:pPr>
              <a:lnSpc>
                <a:spcPct val="120000"/>
              </a:lnSpc>
            </a:pPr>
            <a:r>
              <a:rPr lang="es-ES" dirty="0" smtClean="0"/>
              <a:t>Servicio de la Sede =&gt; Modificar carta de servicios (RD 951/2005)</a:t>
            </a:r>
          </a:p>
          <a:p>
            <a:pPr lvl="1">
              <a:lnSpc>
                <a:spcPct val="120000"/>
              </a:lnSpc>
            </a:pPr>
            <a:r>
              <a:rPr lang="es-ES" sz="1400" b="1" dirty="0" smtClean="0">
                <a:solidFill>
                  <a:prstClr val="black"/>
                </a:solidFill>
              </a:rPr>
              <a:t>RD 1671/2009, Artículo 4. Características de las sedes electrónicas.</a:t>
            </a:r>
            <a:r>
              <a:rPr lang="es-ES" sz="1400" dirty="0" smtClean="0">
                <a:solidFill>
                  <a:prstClr val="black"/>
                </a:solidFill>
              </a:rPr>
              <a:t/>
            </a:r>
            <a:br>
              <a:rPr lang="es-ES" sz="1400" dirty="0" smtClean="0">
                <a:solidFill>
                  <a:prstClr val="black"/>
                </a:solidFill>
              </a:rPr>
            </a:br>
            <a:r>
              <a:rPr lang="es-ES" sz="1400" i="1" dirty="0" smtClean="0">
                <a:solidFill>
                  <a:prstClr val="black"/>
                </a:solidFill>
              </a:rPr>
              <a:t>1. Se realizarán a través de sedes electrónicas todas las actuaciones, procedimientos y servicios que </a:t>
            </a:r>
            <a:r>
              <a:rPr lang="es-ES" sz="1400" b="1" i="1" dirty="0" smtClean="0">
                <a:solidFill>
                  <a:prstClr val="black"/>
                </a:solidFill>
              </a:rPr>
              <a:t>requieran la autenticación </a:t>
            </a:r>
            <a:r>
              <a:rPr lang="es-ES" sz="1400" i="1" dirty="0" smtClean="0">
                <a:solidFill>
                  <a:prstClr val="black"/>
                </a:solidFill>
              </a:rPr>
              <a:t>de la Administración Pública o de los ciudadanos por medios electrónicos.</a:t>
            </a:r>
            <a:endParaRPr lang="es-ES" sz="1400" dirty="0" smtClean="0"/>
          </a:p>
          <a:p>
            <a:pPr>
              <a:lnSpc>
                <a:spcPct val="120000"/>
              </a:lnSpc>
            </a:pPr>
            <a:r>
              <a:rPr lang="es-ES" dirty="0" smtClean="0"/>
              <a:t>Subsede =&gt; Orden de creación publicada en la sede</a:t>
            </a:r>
          </a:p>
          <a:p>
            <a:pPr lvl="1">
              <a:lnSpc>
                <a:spcPct val="120000"/>
              </a:lnSpc>
            </a:pPr>
            <a:r>
              <a:rPr lang="es-ES" sz="1300" b="1" dirty="0" smtClean="0"/>
              <a:t>RD 1671/2009, Artículo 4. Características de las sedes electrónicas.</a:t>
            </a:r>
            <a:r>
              <a:rPr lang="es-ES" sz="1300" i="1" dirty="0" smtClean="0"/>
              <a:t/>
            </a:r>
            <a:br>
              <a:rPr lang="es-ES" sz="1300" i="1" dirty="0" smtClean="0"/>
            </a:br>
            <a:r>
              <a:rPr lang="es-ES" sz="1300" i="1" dirty="0" smtClean="0"/>
              <a:t>2. Se podrán crear una o varias </a:t>
            </a:r>
            <a:r>
              <a:rPr lang="es-ES" sz="1300" b="1" i="1" dirty="0" smtClean="0"/>
              <a:t>sedes electrónicas derivadas </a:t>
            </a:r>
            <a:r>
              <a:rPr lang="es-ES" sz="1300" i="1" dirty="0" smtClean="0"/>
              <a:t>de una sede electrónica…Las sedes electrónicas derivadas deberán cumplir los mismos requisitos que las sedes electrónicas principales, salvo en lo relativo a la </a:t>
            </a:r>
            <a:r>
              <a:rPr lang="es-ES" sz="1300" b="1" i="1" dirty="0" smtClean="0"/>
              <a:t>publicación de la orden o resolución </a:t>
            </a:r>
            <a:r>
              <a:rPr lang="es-ES" sz="1300" i="1" dirty="0" smtClean="0"/>
              <a:t>por la que se crea, que se realizará a través de la sede de la que dependan...</a:t>
            </a:r>
          </a:p>
          <a:p>
            <a:pPr>
              <a:lnSpc>
                <a:spcPct val="120000"/>
              </a:lnSpc>
            </a:pPr>
            <a:r>
              <a:rPr lang="es-ES" dirty="0" smtClean="0"/>
              <a:t>Publicación del procedimiento en el SIA (Sistema de Información Administrativa )</a:t>
            </a:r>
          </a:p>
          <a:p>
            <a:pPr lvl="1">
              <a:lnSpc>
                <a:spcPct val="120000"/>
              </a:lnSpc>
            </a:pPr>
            <a:r>
              <a:rPr lang="es-ES" sz="1300" b="1" dirty="0" smtClean="0"/>
              <a:t>Ley 30/1992, Artículo 42. Obligación de resolver</a:t>
            </a:r>
            <a:r>
              <a:rPr lang="es-ES" sz="1300" i="1" dirty="0" smtClean="0"/>
              <a:t/>
            </a:r>
            <a:br>
              <a:rPr lang="es-ES" sz="1300" i="1" dirty="0" smtClean="0"/>
            </a:br>
            <a:r>
              <a:rPr lang="es-ES" sz="1300" i="1" dirty="0" smtClean="0"/>
              <a:t>4. Las Administraciones públicas deben publicar y mantener actualizadas, a efectos informativos, las relaciones de </a:t>
            </a:r>
            <a:r>
              <a:rPr lang="es-ES" sz="1300" b="1" i="1" dirty="0" smtClean="0"/>
              <a:t>procedimientos, </a:t>
            </a:r>
            <a:r>
              <a:rPr lang="es-ES" sz="1300" i="1" dirty="0" smtClean="0"/>
              <a:t>con indicación de los plazos máximos de duración de los mismos, así como de los efectos que produzca el silencio administrativo.</a:t>
            </a:r>
          </a:p>
          <a:p>
            <a:pPr>
              <a:lnSpc>
                <a:spcPct val="120000"/>
              </a:lnSpc>
            </a:pPr>
            <a:r>
              <a:rPr lang="es-ES" dirty="0" smtClean="0"/>
              <a:t>¿Modificación de orden de creación del Registro?</a:t>
            </a:r>
          </a:p>
          <a:p>
            <a:pPr lvl="1">
              <a:lnSpc>
                <a:spcPct val="120000"/>
              </a:lnSpc>
            </a:pPr>
            <a:r>
              <a:rPr lang="es-ES" sz="1300" dirty="0" smtClean="0"/>
              <a:t>Según el artículo 27 del RD 1671/2009  no parece necesario en la orden de creación del registro incluir el listado de procedimientos,  pero a veces se hace </a:t>
            </a:r>
            <a:r>
              <a:rPr lang="es-ES" sz="1300" u="sng" dirty="0" smtClean="0">
                <a:hlinkClick r:id="rId3"/>
              </a:rPr>
              <a:t>http://www.boe.es/diario_boe/txt.php?id=BOE-A-2015-1621</a:t>
            </a:r>
            <a:r>
              <a:rPr lang="es-ES" sz="1300" dirty="0" smtClean="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Título"/>
          <p:cNvSpPr>
            <a:spLocks noGrp="1"/>
          </p:cNvSpPr>
          <p:nvPr>
            <p:ph type="title"/>
          </p:nvPr>
        </p:nvSpPr>
        <p:spPr/>
        <p:txBody>
          <a:bodyPr/>
          <a:lstStyle/>
          <a:p>
            <a:r>
              <a:rPr lang="es-ES" dirty="0" smtClean="0"/>
              <a:t>C2 – Identificación y autenticación</a:t>
            </a:r>
            <a:endParaRPr lang="es-ES" dirty="0"/>
          </a:p>
        </p:txBody>
      </p:sp>
      <p:sp>
        <p:nvSpPr>
          <p:cNvPr id="3" name="2 Subtítulo"/>
          <p:cNvSpPr>
            <a:spLocks noGrp="1"/>
          </p:cNvSpPr>
          <p:nvPr>
            <p:ph idx="1"/>
          </p:nvPr>
        </p:nvSpPr>
        <p:spPr/>
        <p:txBody>
          <a:bodyPr>
            <a:normAutofit fontScale="85000" lnSpcReduction="20000"/>
          </a:bodyPr>
          <a:lstStyle/>
          <a:p>
            <a:r>
              <a:rPr lang="es-ES" dirty="0" smtClean="0"/>
              <a:t>Jóvenes</a:t>
            </a:r>
          </a:p>
          <a:p>
            <a:pPr lvl="1"/>
            <a:r>
              <a:rPr lang="es-ES" sz="2100" b="1" dirty="0" smtClean="0"/>
              <a:t>Ley 11/2007 . Artículo 13.</a:t>
            </a:r>
            <a:r>
              <a:rPr lang="es-ES" sz="1800" b="1" dirty="0" smtClean="0"/>
              <a:t> </a:t>
            </a:r>
            <a:r>
              <a:rPr lang="es-ES" sz="2100" b="1" dirty="0" smtClean="0"/>
              <a:t>Formas de identificación y autenticación</a:t>
            </a:r>
            <a:r>
              <a:rPr lang="es-ES" sz="2100" dirty="0" smtClean="0"/>
              <a:t/>
            </a:r>
            <a:br>
              <a:rPr lang="es-ES" sz="2100" dirty="0" smtClean="0"/>
            </a:br>
            <a:r>
              <a:rPr lang="es-ES" sz="2100" dirty="0" smtClean="0"/>
              <a:t>2. </a:t>
            </a:r>
            <a:r>
              <a:rPr lang="es-ES" sz="2100" i="1" dirty="0" smtClean="0"/>
              <a:t>Los ciudadanos podrán utilizar los siguientes sistemas de firma electrónica para relacionarse con las Administraciones Públicas, de acuerdo con lo que cada Administración determine:</a:t>
            </a:r>
            <a:br>
              <a:rPr lang="es-ES" sz="2100" i="1" dirty="0" smtClean="0"/>
            </a:br>
            <a:r>
              <a:rPr lang="es-ES" sz="2100" i="1" dirty="0" smtClean="0"/>
              <a:t>a) En todo caso, los sistemas de firma electrónica incorporados al </a:t>
            </a:r>
            <a:r>
              <a:rPr lang="es-ES" sz="2100" b="1" i="1" dirty="0" smtClean="0"/>
              <a:t>Documento Nacional de Identidad</a:t>
            </a:r>
            <a:r>
              <a:rPr lang="es-ES" sz="2100" i="1" dirty="0" smtClean="0"/>
              <a:t>, para personas físicas.</a:t>
            </a:r>
            <a:br>
              <a:rPr lang="es-ES" sz="2100" i="1" dirty="0" smtClean="0"/>
            </a:br>
            <a:r>
              <a:rPr lang="es-ES" sz="2100" i="1" dirty="0" smtClean="0"/>
              <a:t>b) Sistemas de firma electrónica avanzada, incluyendo los basados en </a:t>
            </a:r>
            <a:r>
              <a:rPr lang="es-ES" sz="2100" b="1" i="1" dirty="0" smtClean="0"/>
              <a:t>certificado electrónico reconocido</a:t>
            </a:r>
            <a:r>
              <a:rPr lang="es-ES" sz="2100" i="1" dirty="0" smtClean="0"/>
              <a:t>, admitidos por las Administraciones Públicas.</a:t>
            </a:r>
            <a:br>
              <a:rPr lang="es-ES" sz="2100" i="1" dirty="0" smtClean="0"/>
            </a:br>
            <a:r>
              <a:rPr lang="es-ES" sz="2100" i="1" dirty="0" smtClean="0"/>
              <a:t>c) Otros sistemas de firma electrónica, como la utilización de </a:t>
            </a:r>
            <a:r>
              <a:rPr lang="es-ES" sz="2100" b="1" i="1" dirty="0" smtClean="0"/>
              <a:t>claves concertadas</a:t>
            </a:r>
            <a:r>
              <a:rPr lang="es-ES" sz="2100" i="1" dirty="0" smtClean="0"/>
              <a:t> en un registro previo como usuario, la aportación de información conocida por ambas partes u otros sistemas no criptográficos, en los términos y condiciones que en cada caso se determinen. </a:t>
            </a:r>
            <a:endParaRPr lang="es-ES" i="1" dirty="0" smtClean="0"/>
          </a:p>
          <a:p>
            <a:r>
              <a:rPr lang="es-ES" dirty="0" smtClean="0"/>
              <a:t>Verificación</a:t>
            </a:r>
          </a:p>
          <a:p>
            <a:r>
              <a:rPr lang="es-ES" dirty="0" smtClean="0"/>
              <a:t>Empresas privadas interesadas</a:t>
            </a:r>
          </a:p>
          <a:p>
            <a:pPr lvl="1"/>
            <a:r>
              <a:rPr lang="es-ES" dirty="0" smtClean="0"/>
              <a:t>Certificado</a:t>
            </a:r>
          </a:p>
        </p:txBody>
      </p:sp>
      <p:pic>
        <p:nvPicPr>
          <p:cNvPr id="4" name="3 Imagen" descr="Cl@ve"/>
          <p:cNvPicPr/>
          <p:nvPr/>
        </p:nvPicPr>
        <p:blipFill>
          <a:blip r:embed="rId2" cstate="print"/>
          <a:srcRect/>
          <a:stretch>
            <a:fillRect/>
          </a:stretch>
        </p:blipFill>
        <p:spPr bwMode="auto">
          <a:xfrm>
            <a:off x="3203848" y="6093296"/>
            <a:ext cx="2857500" cy="581025"/>
          </a:xfrm>
          <a:prstGeom prst="rect">
            <a:avLst/>
          </a:prstGeom>
          <a:noFill/>
          <a:ln w="9525">
            <a:noFill/>
            <a:miter lim="800000"/>
            <a:headEnd/>
            <a:tailEnd/>
          </a:ln>
        </p:spPr>
      </p:pic>
      <p:pic>
        <p:nvPicPr>
          <p:cNvPr id="13314" name="Picture 2" descr="Plataforma de firma electrónica"/>
          <p:cNvPicPr>
            <a:picLocks noChangeAspect="1" noChangeArrowheads="1"/>
          </p:cNvPicPr>
          <p:nvPr/>
        </p:nvPicPr>
        <p:blipFill>
          <a:blip r:embed="rId3" cstate="print"/>
          <a:srcRect/>
          <a:stretch>
            <a:fillRect/>
          </a:stretch>
        </p:blipFill>
        <p:spPr bwMode="auto">
          <a:xfrm>
            <a:off x="2267744" y="4869160"/>
            <a:ext cx="762000" cy="247650"/>
          </a:xfrm>
          <a:prstGeom prst="rect">
            <a:avLst/>
          </a:prstGeom>
          <a:noFill/>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C2 – Identificación y autenticación</a:t>
            </a:r>
            <a:endParaRPr lang="es-ES" dirty="0"/>
          </a:p>
        </p:txBody>
      </p:sp>
      <p:sp>
        <p:nvSpPr>
          <p:cNvPr id="3" name="2 Marcador de contenido"/>
          <p:cNvSpPr>
            <a:spLocks noGrp="1"/>
          </p:cNvSpPr>
          <p:nvPr>
            <p:ph idx="1"/>
          </p:nvPr>
        </p:nvSpPr>
        <p:spPr/>
        <p:txBody>
          <a:bodyPr>
            <a:normAutofit fontScale="92500" lnSpcReduction="10000"/>
          </a:bodyPr>
          <a:lstStyle/>
          <a:p>
            <a:r>
              <a:rPr lang="es-ES" dirty="0" smtClean="0"/>
              <a:t> </a:t>
            </a:r>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r>
              <a:rPr lang="es-ES" dirty="0" smtClean="0">
                <a:hlinkClick r:id="rId2"/>
              </a:rPr>
              <a:t>https://explotacion.mtin.gob.es/garantiajuvenil/login.action?request_locale=es</a:t>
            </a:r>
            <a:endParaRPr lang="es-ES" dirty="0" smtClean="0"/>
          </a:p>
        </p:txBody>
      </p:sp>
      <p:sp>
        <p:nvSpPr>
          <p:cNvPr id="4" name="3 Marcador de número de diapositiva"/>
          <p:cNvSpPr>
            <a:spLocks noGrp="1"/>
          </p:cNvSpPr>
          <p:nvPr>
            <p:ph type="sldNum" sz="quarter" idx="12"/>
          </p:nvPr>
        </p:nvSpPr>
        <p:spPr/>
        <p:txBody>
          <a:bodyPr/>
          <a:lstStyle/>
          <a:p>
            <a:fld id="{EA6A86CE-E230-468D-8D9F-BAF08F0456DF}" type="slidenum">
              <a:rPr lang="es-ES" smtClean="0"/>
              <a:pPr/>
              <a:t>42</a:t>
            </a:fld>
            <a:endParaRPr lang="es-ES"/>
          </a:p>
        </p:txBody>
      </p:sp>
      <p:pic>
        <p:nvPicPr>
          <p:cNvPr id="100354" name="Picture 2" descr="Elementos del sistema"/>
          <p:cNvPicPr>
            <a:picLocks noChangeAspect="1" noChangeArrowheads="1"/>
          </p:cNvPicPr>
          <p:nvPr/>
        </p:nvPicPr>
        <p:blipFill>
          <a:blip r:embed="rId3" cstate="print"/>
          <a:srcRect/>
          <a:stretch>
            <a:fillRect/>
          </a:stretch>
        </p:blipFill>
        <p:spPr bwMode="auto">
          <a:xfrm>
            <a:off x="1259632" y="2204864"/>
            <a:ext cx="5616624" cy="2984834"/>
          </a:xfrm>
          <a:prstGeom prst="rect">
            <a:avLst/>
          </a:prstGeom>
          <a:noFill/>
        </p:spPr>
      </p:pic>
      <p:pic>
        <p:nvPicPr>
          <p:cNvPr id="6" name="5 Imagen" descr="Cl@ve"/>
          <p:cNvPicPr/>
          <p:nvPr/>
        </p:nvPicPr>
        <p:blipFill>
          <a:blip r:embed="rId4" cstate="print"/>
          <a:srcRect/>
          <a:stretch>
            <a:fillRect/>
          </a:stretch>
        </p:blipFill>
        <p:spPr bwMode="auto">
          <a:xfrm>
            <a:off x="971600" y="1628800"/>
            <a:ext cx="2857500" cy="581025"/>
          </a:xfrm>
          <a:prstGeom prst="rect">
            <a:avLst/>
          </a:prstGeom>
          <a:noFill/>
          <a:ln w="9525">
            <a:noFill/>
            <a:miter lim="800000"/>
            <a:headEnd/>
            <a:tailEnd/>
          </a:ln>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Título"/>
          <p:cNvSpPr>
            <a:spLocks noGrp="1"/>
          </p:cNvSpPr>
          <p:nvPr>
            <p:ph type="title"/>
          </p:nvPr>
        </p:nvSpPr>
        <p:spPr/>
        <p:txBody>
          <a:bodyPr/>
          <a:lstStyle/>
          <a:p>
            <a:r>
              <a:rPr lang="es-ES" dirty="0" smtClean="0"/>
              <a:t>C3 – Intermediación</a:t>
            </a:r>
            <a:endParaRPr lang="es-ES" dirty="0"/>
          </a:p>
        </p:txBody>
      </p:sp>
      <p:sp>
        <p:nvSpPr>
          <p:cNvPr id="3" name="2 Subtítulo"/>
          <p:cNvSpPr>
            <a:spLocks noGrp="1"/>
          </p:cNvSpPr>
          <p:nvPr>
            <p:ph idx="1"/>
          </p:nvPr>
        </p:nvSpPr>
        <p:spPr>
          <a:xfrm>
            <a:off x="457200" y="1628800"/>
            <a:ext cx="8229600" cy="4824536"/>
          </a:xfrm>
        </p:spPr>
        <p:txBody>
          <a:bodyPr>
            <a:normAutofit fontScale="62500" lnSpcReduction="20000"/>
          </a:bodyPr>
          <a:lstStyle/>
          <a:p>
            <a:r>
              <a:rPr lang="es-ES" dirty="0" smtClean="0"/>
              <a:t>Plataforma de Intermediación</a:t>
            </a:r>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endParaRPr lang="es-ES" dirty="0" smtClean="0"/>
          </a:p>
          <a:p>
            <a:r>
              <a:rPr lang="es-ES" dirty="0" smtClean="0"/>
              <a:t>Formulario de alta. Convenio para el intercambio bilateral de datos. Certificado de sello.</a:t>
            </a:r>
          </a:p>
          <a:p>
            <a:r>
              <a:rPr lang="es-ES" dirty="0" smtClean="0"/>
              <a:t>Consentimiento  del afectado.</a:t>
            </a:r>
          </a:p>
          <a:p>
            <a:r>
              <a:rPr lang="es-ES" dirty="0" smtClean="0"/>
              <a:t>Datos de renta no están intermediados. Conexión con la AEAT. Convenio.</a:t>
            </a:r>
          </a:p>
        </p:txBody>
      </p:sp>
      <p:graphicFrame>
        <p:nvGraphicFramePr>
          <p:cNvPr id="14" name="13 Tabla"/>
          <p:cNvGraphicFramePr>
            <a:graphicFrameLocks noGrp="1"/>
          </p:cNvGraphicFramePr>
          <p:nvPr/>
        </p:nvGraphicFramePr>
        <p:xfrm>
          <a:off x="827584" y="1844824"/>
          <a:ext cx="7848872" cy="3460906"/>
        </p:xfrm>
        <a:graphic>
          <a:graphicData uri="http://schemas.openxmlformats.org/drawingml/2006/table">
            <a:tbl>
              <a:tblPr firstRow="1" bandRow="1">
                <a:tableStyleId>{5C22544A-7EE6-4342-B048-85BDC9FD1C3A}</a:tableStyleId>
              </a:tblPr>
              <a:tblGrid>
                <a:gridCol w="2160240"/>
                <a:gridCol w="1296144"/>
                <a:gridCol w="4392488"/>
              </a:tblGrid>
              <a:tr h="216024">
                <a:tc>
                  <a:txBody>
                    <a:bodyPr/>
                    <a:lstStyle/>
                    <a:p>
                      <a:r>
                        <a:rPr lang="es-ES" sz="1600" dirty="0" smtClean="0"/>
                        <a:t>Servicio</a:t>
                      </a:r>
                      <a:endParaRPr lang="es-ES" sz="1600" dirty="0"/>
                    </a:p>
                  </a:txBody>
                  <a:tcPr/>
                </a:tc>
                <a:tc>
                  <a:txBody>
                    <a:bodyPr/>
                    <a:lstStyle/>
                    <a:p>
                      <a:r>
                        <a:rPr lang="es-ES" sz="1600" dirty="0" smtClean="0"/>
                        <a:t>Organismo</a:t>
                      </a:r>
                      <a:endParaRPr lang="es-ES" sz="1600" dirty="0"/>
                    </a:p>
                  </a:txBody>
                  <a:tcPr/>
                </a:tc>
                <a:tc>
                  <a:txBody>
                    <a:bodyPr/>
                    <a:lstStyle/>
                    <a:p>
                      <a:endParaRPr lang="es-ES" dirty="0"/>
                    </a:p>
                  </a:txBody>
                  <a:tcPr/>
                </a:tc>
              </a:tr>
              <a:tr h="361702">
                <a:tc>
                  <a:txBody>
                    <a:bodyPr/>
                    <a:lstStyle/>
                    <a:p>
                      <a:pPr>
                        <a:lnSpc>
                          <a:spcPct val="115000"/>
                        </a:lnSpc>
                        <a:spcAft>
                          <a:spcPts val="1000"/>
                        </a:spcAft>
                      </a:pPr>
                      <a:r>
                        <a:rPr lang="es-ES" sz="1100" b="1" dirty="0">
                          <a:latin typeface="Calibri"/>
                          <a:ea typeface="Calibri"/>
                          <a:cs typeface="Times New Roman"/>
                        </a:rPr>
                        <a:t>Servicio de Verificación de Datos de Identidad (SVDI</a:t>
                      </a:r>
                      <a:r>
                        <a:rPr lang="es-ES" sz="1100" b="1" dirty="0" smtClean="0">
                          <a:latin typeface="Calibri"/>
                          <a:ea typeface="Calibri"/>
                          <a:cs typeface="Times New Roman"/>
                        </a:rPr>
                        <a:t>)</a:t>
                      </a:r>
                      <a:endParaRPr lang="es-ES" sz="1100" dirty="0">
                        <a:latin typeface="Calibri"/>
                        <a:ea typeface="Calibri"/>
                        <a:cs typeface="Times New Roman"/>
                      </a:endParaRPr>
                    </a:p>
                  </a:txBody>
                  <a:tcPr marL="68580" marR="68580" marT="0" marB="0"/>
                </a:tc>
                <a:tc>
                  <a:txBody>
                    <a:bodyPr/>
                    <a:lstStyle/>
                    <a:p>
                      <a:pPr>
                        <a:lnSpc>
                          <a:spcPct val="115000"/>
                        </a:lnSpc>
                        <a:spcAft>
                          <a:spcPts val="0"/>
                        </a:spcAft>
                      </a:pPr>
                      <a:r>
                        <a:rPr lang="es-ES" sz="1100" dirty="0">
                          <a:latin typeface="Calibri"/>
                          <a:ea typeface="Calibri"/>
                          <a:cs typeface="Times New Roman"/>
                        </a:rPr>
                        <a:t>DGP</a:t>
                      </a:r>
                    </a:p>
                  </a:txBody>
                  <a:tcPr marL="68580" marR="68580" marT="0" marB="0"/>
                </a:tc>
                <a:tc>
                  <a:txBody>
                    <a:bodyPr/>
                    <a:lstStyle/>
                    <a:p>
                      <a:pPr>
                        <a:lnSpc>
                          <a:spcPct val="115000"/>
                        </a:lnSpc>
                        <a:spcAft>
                          <a:spcPts val="0"/>
                        </a:spcAft>
                      </a:pPr>
                      <a:r>
                        <a:rPr lang="es-ES" sz="1100" dirty="0">
                          <a:latin typeface="Calibri"/>
                          <a:ea typeface="Calibri"/>
                          <a:cs typeface="Times New Roman"/>
                        </a:rPr>
                        <a:t>Consulta de Datos de Identidad</a:t>
                      </a:r>
                    </a:p>
                    <a:p>
                      <a:pPr>
                        <a:lnSpc>
                          <a:spcPct val="115000"/>
                        </a:lnSpc>
                        <a:spcAft>
                          <a:spcPts val="0"/>
                        </a:spcAft>
                      </a:pPr>
                      <a:r>
                        <a:rPr lang="es-ES" sz="1100" dirty="0">
                          <a:latin typeface="Calibri"/>
                          <a:ea typeface="Calibri"/>
                          <a:cs typeface="Times New Roman"/>
                        </a:rPr>
                        <a:t>Verificación de Datos de Identidad</a:t>
                      </a:r>
                    </a:p>
                  </a:txBody>
                  <a:tcPr marL="68580" marR="68580" marT="0" marB="0"/>
                </a:tc>
              </a:tr>
              <a:tr h="544812">
                <a:tc>
                  <a:txBody>
                    <a:bodyPr/>
                    <a:lstStyle/>
                    <a:p>
                      <a:pPr>
                        <a:lnSpc>
                          <a:spcPct val="115000"/>
                        </a:lnSpc>
                        <a:spcAft>
                          <a:spcPts val="1000"/>
                        </a:spcAft>
                      </a:pPr>
                      <a:r>
                        <a:rPr lang="es-ES" sz="1100" b="1" dirty="0">
                          <a:latin typeface="Calibri"/>
                          <a:ea typeface="Calibri"/>
                          <a:cs typeface="Times New Roman"/>
                        </a:rPr>
                        <a:t>Servicio de Verificación de Datos de Residencia (SVDR</a:t>
                      </a:r>
                      <a:r>
                        <a:rPr lang="es-ES" sz="1100" b="1" dirty="0" smtClean="0">
                          <a:latin typeface="Calibri"/>
                          <a:ea typeface="Calibri"/>
                          <a:cs typeface="Times New Roman"/>
                        </a:rPr>
                        <a:t>)</a:t>
                      </a:r>
                      <a:endParaRPr lang="es-ES" sz="1100" dirty="0">
                        <a:latin typeface="Calibri"/>
                        <a:ea typeface="Calibri"/>
                        <a:cs typeface="Times New Roman"/>
                      </a:endParaRPr>
                    </a:p>
                  </a:txBody>
                  <a:tcPr marL="68580" marR="68580" marT="0" marB="0"/>
                </a:tc>
                <a:tc>
                  <a:txBody>
                    <a:bodyPr/>
                    <a:lstStyle/>
                    <a:p>
                      <a:pPr>
                        <a:lnSpc>
                          <a:spcPct val="115000"/>
                        </a:lnSpc>
                        <a:spcAft>
                          <a:spcPts val="0"/>
                        </a:spcAft>
                      </a:pPr>
                      <a:r>
                        <a:rPr lang="es-ES" sz="1100" dirty="0">
                          <a:latin typeface="Calibri"/>
                          <a:ea typeface="Calibri"/>
                          <a:cs typeface="Times New Roman"/>
                        </a:rPr>
                        <a:t>INE</a:t>
                      </a:r>
                    </a:p>
                  </a:txBody>
                  <a:tcPr marL="68580" marR="68580" marT="0" marB="0"/>
                </a:tc>
                <a:tc>
                  <a:txBody>
                    <a:bodyPr/>
                    <a:lstStyle/>
                    <a:p>
                      <a:pPr>
                        <a:lnSpc>
                          <a:spcPct val="115000"/>
                        </a:lnSpc>
                        <a:spcAft>
                          <a:spcPts val="0"/>
                        </a:spcAft>
                      </a:pPr>
                      <a:r>
                        <a:rPr lang="es-ES" sz="1100" dirty="0">
                          <a:latin typeface="Calibri"/>
                          <a:ea typeface="Calibri"/>
                          <a:cs typeface="Calibri"/>
                        </a:rPr>
                        <a:t>Verificación de datos de Residencia</a:t>
                      </a:r>
                      <a:endParaRPr lang="es-ES" sz="1100" dirty="0">
                        <a:latin typeface="Calibri"/>
                        <a:ea typeface="Calibri"/>
                        <a:cs typeface="Times New Roman"/>
                      </a:endParaRPr>
                    </a:p>
                    <a:p>
                      <a:pPr>
                        <a:lnSpc>
                          <a:spcPct val="115000"/>
                        </a:lnSpc>
                        <a:spcAft>
                          <a:spcPts val="0"/>
                        </a:spcAft>
                      </a:pPr>
                      <a:r>
                        <a:rPr lang="es-ES" sz="1100" dirty="0">
                          <a:latin typeface="Calibri"/>
                          <a:ea typeface="Calibri"/>
                          <a:cs typeface="Calibri"/>
                        </a:rPr>
                        <a:t>Datos de Residencia Extendidos</a:t>
                      </a:r>
                      <a:endParaRPr lang="es-ES" sz="1100" dirty="0">
                        <a:latin typeface="Calibri"/>
                        <a:ea typeface="Calibri"/>
                        <a:cs typeface="Times New Roman"/>
                      </a:endParaRPr>
                    </a:p>
                    <a:p>
                      <a:pPr>
                        <a:lnSpc>
                          <a:spcPct val="115000"/>
                        </a:lnSpc>
                        <a:spcAft>
                          <a:spcPts val="0"/>
                        </a:spcAft>
                      </a:pPr>
                      <a:r>
                        <a:rPr lang="es-ES" sz="1100" dirty="0">
                          <a:latin typeface="Calibri"/>
                          <a:ea typeface="Calibri"/>
                          <a:cs typeface="Calibri"/>
                        </a:rPr>
                        <a:t>Consulta de datos de Residencia con fecha de última variación </a:t>
                      </a:r>
                      <a:r>
                        <a:rPr lang="es-ES" sz="1100" dirty="0" err="1">
                          <a:latin typeface="Calibri"/>
                          <a:ea typeface="Calibri"/>
                          <a:cs typeface="Calibri"/>
                        </a:rPr>
                        <a:t>Padronal</a:t>
                      </a:r>
                      <a:endParaRPr lang="es-ES" sz="1100" dirty="0">
                        <a:latin typeface="Calibri"/>
                        <a:ea typeface="Calibri"/>
                        <a:cs typeface="Times New Roman"/>
                      </a:endParaRPr>
                    </a:p>
                  </a:txBody>
                  <a:tcPr marL="68580" marR="68580" marT="0" marB="0"/>
                </a:tc>
              </a:tr>
              <a:tr h="542553">
                <a:tc>
                  <a:txBody>
                    <a:bodyPr/>
                    <a:lstStyle/>
                    <a:p>
                      <a:pPr>
                        <a:lnSpc>
                          <a:spcPct val="115000"/>
                        </a:lnSpc>
                        <a:spcAft>
                          <a:spcPts val="0"/>
                        </a:spcAft>
                      </a:pPr>
                      <a:r>
                        <a:rPr lang="es-ES" sz="1100" b="1" dirty="0">
                          <a:latin typeface="Calibri"/>
                          <a:ea typeface="Calibri"/>
                          <a:cs typeface="Times New Roman"/>
                        </a:rPr>
                        <a:t>Servicio de Verificación de Datos de Prestación de Desempleo (SVDP)</a:t>
                      </a:r>
                      <a:endParaRPr lang="es-ES" sz="1100" dirty="0">
                        <a:latin typeface="Calibri"/>
                        <a:ea typeface="Calibri"/>
                        <a:cs typeface="Times New Roman"/>
                      </a:endParaRPr>
                    </a:p>
                  </a:txBody>
                  <a:tcPr marL="68580" marR="68580" marT="0" marB="0"/>
                </a:tc>
                <a:tc>
                  <a:txBody>
                    <a:bodyPr/>
                    <a:lstStyle/>
                    <a:p>
                      <a:pPr>
                        <a:lnSpc>
                          <a:spcPct val="115000"/>
                        </a:lnSpc>
                        <a:spcAft>
                          <a:spcPts val="0"/>
                        </a:spcAft>
                      </a:pPr>
                      <a:r>
                        <a:rPr lang="es-ES" sz="1100">
                          <a:latin typeface="Calibri"/>
                          <a:ea typeface="Calibri"/>
                          <a:cs typeface="Times New Roman"/>
                        </a:rPr>
                        <a:t>SPEE-INEM</a:t>
                      </a:r>
                    </a:p>
                  </a:txBody>
                  <a:tcPr marL="68580" marR="68580" marT="0" marB="0"/>
                </a:tc>
                <a:tc>
                  <a:txBody>
                    <a:bodyPr/>
                    <a:lstStyle/>
                    <a:p>
                      <a:pPr>
                        <a:lnSpc>
                          <a:spcPct val="115000"/>
                        </a:lnSpc>
                        <a:spcAft>
                          <a:spcPts val="0"/>
                        </a:spcAft>
                      </a:pPr>
                      <a:r>
                        <a:rPr lang="es-ES" sz="1100">
                          <a:latin typeface="Calibri"/>
                          <a:ea typeface="Calibri"/>
                          <a:cs typeface="Calibri"/>
                        </a:rPr>
                        <a:t>Situación actual de Desempleo</a:t>
                      </a:r>
                      <a:endParaRPr lang="es-ES" sz="1100">
                        <a:latin typeface="Calibri"/>
                        <a:ea typeface="Calibri"/>
                        <a:cs typeface="Times New Roman"/>
                      </a:endParaRPr>
                    </a:p>
                    <a:p>
                      <a:pPr>
                        <a:lnSpc>
                          <a:spcPct val="115000"/>
                        </a:lnSpc>
                        <a:spcAft>
                          <a:spcPts val="0"/>
                        </a:spcAft>
                      </a:pPr>
                      <a:r>
                        <a:rPr lang="es-ES" sz="1100">
                          <a:latin typeface="Calibri"/>
                          <a:ea typeface="Calibri"/>
                          <a:cs typeface="Calibri"/>
                        </a:rPr>
                        <a:t>Importes de prestación de desempleo percibidos a fecha actual</a:t>
                      </a:r>
                      <a:endParaRPr lang="es-ES" sz="1100">
                        <a:latin typeface="Calibri"/>
                        <a:ea typeface="Calibri"/>
                        <a:cs typeface="Times New Roman"/>
                      </a:endParaRPr>
                    </a:p>
                    <a:p>
                      <a:pPr>
                        <a:lnSpc>
                          <a:spcPct val="115000"/>
                        </a:lnSpc>
                        <a:spcAft>
                          <a:spcPts val="0"/>
                        </a:spcAft>
                      </a:pPr>
                      <a:r>
                        <a:rPr lang="es-ES" sz="1100">
                          <a:latin typeface="Calibri"/>
                          <a:ea typeface="Calibri"/>
                          <a:cs typeface="Calibri"/>
                        </a:rPr>
                        <a:t>Importes de prestación de desempleo percibidos en un periodo</a:t>
                      </a:r>
                      <a:endParaRPr lang="es-ES" sz="1100">
                        <a:latin typeface="Calibri"/>
                        <a:ea typeface="Calibri"/>
                        <a:cs typeface="Times New Roman"/>
                      </a:endParaRPr>
                    </a:p>
                  </a:txBody>
                  <a:tcPr marL="68580" marR="68580" marT="0" marB="0"/>
                </a:tc>
              </a:tr>
              <a:tr h="361702">
                <a:tc>
                  <a:txBody>
                    <a:bodyPr/>
                    <a:lstStyle/>
                    <a:p>
                      <a:pPr>
                        <a:lnSpc>
                          <a:spcPct val="115000"/>
                        </a:lnSpc>
                        <a:spcAft>
                          <a:spcPts val="0"/>
                        </a:spcAft>
                      </a:pPr>
                      <a:r>
                        <a:rPr lang="es-ES" sz="1100" b="1" dirty="0">
                          <a:latin typeface="Calibri"/>
                          <a:ea typeface="Calibri"/>
                          <a:cs typeface="Times New Roman"/>
                        </a:rPr>
                        <a:t>Servicio de Verificación de Datos de Títulos Oficiales (SVDT</a:t>
                      </a:r>
                      <a:r>
                        <a:rPr lang="es-ES" sz="1100" b="1" dirty="0" smtClean="0">
                          <a:latin typeface="Calibri"/>
                          <a:ea typeface="Calibri"/>
                          <a:cs typeface="Times New Roman"/>
                        </a:rPr>
                        <a:t>)</a:t>
                      </a:r>
                      <a:endParaRPr lang="es-ES" sz="1100" dirty="0">
                        <a:latin typeface="Calibri"/>
                        <a:ea typeface="Calibri"/>
                        <a:cs typeface="Times New Roman"/>
                      </a:endParaRPr>
                    </a:p>
                  </a:txBody>
                  <a:tcPr marL="68580" marR="68580" marT="0" marB="0"/>
                </a:tc>
                <a:tc>
                  <a:txBody>
                    <a:bodyPr/>
                    <a:lstStyle/>
                    <a:p>
                      <a:pPr>
                        <a:lnSpc>
                          <a:spcPct val="115000"/>
                        </a:lnSpc>
                        <a:spcAft>
                          <a:spcPts val="0"/>
                        </a:spcAft>
                      </a:pPr>
                      <a:r>
                        <a:rPr lang="es-ES" sz="1100" dirty="0">
                          <a:latin typeface="Calibri"/>
                          <a:ea typeface="Calibri"/>
                          <a:cs typeface="Times New Roman"/>
                        </a:rPr>
                        <a:t>MECD</a:t>
                      </a:r>
                    </a:p>
                  </a:txBody>
                  <a:tcPr marL="68580" marR="68580" marT="0" marB="0"/>
                </a:tc>
                <a:tc>
                  <a:txBody>
                    <a:bodyPr/>
                    <a:lstStyle/>
                    <a:p>
                      <a:pPr>
                        <a:lnSpc>
                          <a:spcPct val="115000"/>
                        </a:lnSpc>
                        <a:spcAft>
                          <a:spcPts val="0"/>
                        </a:spcAft>
                      </a:pPr>
                      <a:r>
                        <a:rPr lang="es-ES" sz="1100">
                          <a:latin typeface="Calibri"/>
                          <a:ea typeface="Calibri"/>
                          <a:cs typeface="Times New Roman"/>
                        </a:rPr>
                        <a:t>Títulos Universitarios</a:t>
                      </a:r>
                    </a:p>
                    <a:p>
                      <a:pPr>
                        <a:lnSpc>
                          <a:spcPct val="115000"/>
                        </a:lnSpc>
                        <a:spcAft>
                          <a:spcPts val="0"/>
                        </a:spcAft>
                      </a:pPr>
                      <a:r>
                        <a:rPr lang="es-ES" sz="1100">
                          <a:latin typeface="Calibri"/>
                          <a:ea typeface="Calibri"/>
                          <a:cs typeface="Times New Roman"/>
                        </a:rPr>
                        <a:t>No Universitarios.</a:t>
                      </a:r>
                    </a:p>
                  </a:txBody>
                  <a:tcPr marL="68580" marR="68580" marT="0" marB="0"/>
                </a:tc>
              </a:tr>
              <a:tr h="361702">
                <a:tc>
                  <a:txBody>
                    <a:bodyPr/>
                    <a:lstStyle/>
                    <a:p>
                      <a:pPr>
                        <a:lnSpc>
                          <a:spcPct val="115000"/>
                        </a:lnSpc>
                        <a:spcAft>
                          <a:spcPts val="0"/>
                        </a:spcAft>
                      </a:pPr>
                      <a:r>
                        <a:rPr lang="es-ES" sz="1100" b="1" dirty="0" smtClean="0">
                          <a:latin typeface="Calibri"/>
                          <a:ea typeface="Calibri"/>
                          <a:cs typeface="Times New Roman"/>
                        </a:rPr>
                        <a:t>Servicio de Verificación </a:t>
                      </a:r>
                      <a:r>
                        <a:rPr lang="es-ES" sz="1100" b="1" dirty="0">
                          <a:latin typeface="Calibri"/>
                          <a:ea typeface="Calibri"/>
                          <a:cs typeface="Times New Roman"/>
                        </a:rPr>
                        <a:t>de Datos de la TGSS</a:t>
                      </a:r>
                      <a:endParaRPr lang="es-ES" sz="1100" dirty="0">
                        <a:latin typeface="Calibri"/>
                        <a:ea typeface="Calibri"/>
                        <a:cs typeface="Times New Roman"/>
                      </a:endParaRPr>
                    </a:p>
                  </a:txBody>
                  <a:tcPr marL="68580" marR="68580" marT="0" marB="0"/>
                </a:tc>
                <a:tc>
                  <a:txBody>
                    <a:bodyPr/>
                    <a:lstStyle/>
                    <a:p>
                      <a:pPr>
                        <a:lnSpc>
                          <a:spcPct val="115000"/>
                        </a:lnSpc>
                        <a:spcAft>
                          <a:spcPts val="0"/>
                        </a:spcAft>
                      </a:pPr>
                      <a:r>
                        <a:rPr lang="es-ES" sz="1100">
                          <a:latin typeface="Calibri"/>
                          <a:ea typeface="Calibri"/>
                          <a:cs typeface="Times New Roman"/>
                        </a:rPr>
                        <a:t>TGSS</a:t>
                      </a:r>
                    </a:p>
                  </a:txBody>
                  <a:tcPr marL="68580" marR="68580" marT="0" marB="0"/>
                </a:tc>
                <a:tc>
                  <a:txBody>
                    <a:bodyPr/>
                    <a:lstStyle/>
                    <a:p>
                      <a:pPr>
                        <a:lnSpc>
                          <a:spcPct val="115000"/>
                        </a:lnSpc>
                        <a:spcAft>
                          <a:spcPts val="0"/>
                        </a:spcAft>
                      </a:pPr>
                      <a:r>
                        <a:rPr lang="es-ES" sz="1100">
                          <a:latin typeface="Calibri"/>
                          <a:ea typeface="Calibri"/>
                          <a:cs typeface="Calibri"/>
                        </a:rPr>
                        <a:t>Corriente de Pago con la SS</a:t>
                      </a:r>
                      <a:endParaRPr lang="es-ES" sz="1100">
                        <a:latin typeface="Calibri"/>
                        <a:ea typeface="Calibri"/>
                        <a:cs typeface="Times New Roman"/>
                      </a:endParaRPr>
                    </a:p>
                    <a:p>
                      <a:pPr>
                        <a:lnSpc>
                          <a:spcPct val="115000"/>
                        </a:lnSpc>
                        <a:spcAft>
                          <a:spcPts val="0"/>
                        </a:spcAft>
                      </a:pPr>
                      <a:r>
                        <a:rPr lang="es-ES" sz="1100">
                          <a:latin typeface="Calibri"/>
                          <a:ea typeface="Calibri"/>
                          <a:cs typeface="Calibri"/>
                        </a:rPr>
                        <a:t>Alta en la Seguridad Social</a:t>
                      </a:r>
                      <a:endParaRPr lang="es-ES" sz="1100">
                        <a:latin typeface="Calibri"/>
                        <a:ea typeface="Calibri"/>
                        <a:cs typeface="Times New Roman"/>
                      </a:endParaRPr>
                    </a:p>
                  </a:txBody>
                  <a:tcPr marL="68580" marR="68580" marT="0" marB="0"/>
                </a:tc>
              </a:tr>
              <a:tr h="563832">
                <a:tc>
                  <a:txBody>
                    <a:bodyPr/>
                    <a:lstStyle/>
                    <a:p>
                      <a:pPr>
                        <a:lnSpc>
                          <a:spcPct val="115000"/>
                        </a:lnSpc>
                        <a:spcAft>
                          <a:spcPts val="0"/>
                        </a:spcAft>
                      </a:pPr>
                      <a:r>
                        <a:rPr lang="es-ES" sz="1100" b="1">
                          <a:latin typeface="Calibri"/>
                          <a:ea typeface="Calibri"/>
                          <a:cs typeface="Times New Roman"/>
                        </a:rPr>
                        <a:t>Servicio de Consulta de Prestaciones Públicas</a:t>
                      </a:r>
                      <a:endParaRPr lang="es-ES" sz="1100">
                        <a:latin typeface="Calibri"/>
                        <a:ea typeface="Calibri"/>
                        <a:cs typeface="Times New Roman"/>
                      </a:endParaRPr>
                    </a:p>
                  </a:txBody>
                  <a:tcPr marL="68580" marR="68580" marT="0" marB="0"/>
                </a:tc>
                <a:tc>
                  <a:txBody>
                    <a:bodyPr/>
                    <a:lstStyle/>
                    <a:p>
                      <a:pPr>
                        <a:lnSpc>
                          <a:spcPct val="115000"/>
                        </a:lnSpc>
                        <a:spcAft>
                          <a:spcPts val="0"/>
                        </a:spcAft>
                      </a:pPr>
                      <a:r>
                        <a:rPr lang="es-ES" sz="1100">
                          <a:latin typeface="Calibri"/>
                          <a:ea typeface="Calibri"/>
                          <a:cs typeface="Times New Roman"/>
                        </a:rPr>
                        <a:t>INSS</a:t>
                      </a:r>
                    </a:p>
                  </a:txBody>
                  <a:tcPr marL="68580" marR="68580" marT="0" marB="0"/>
                </a:tc>
                <a:tc>
                  <a:txBody>
                    <a:bodyPr/>
                    <a:lstStyle/>
                    <a:p>
                      <a:pPr>
                        <a:lnSpc>
                          <a:spcPct val="115000"/>
                        </a:lnSpc>
                        <a:spcAft>
                          <a:spcPts val="0"/>
                        </a:spcAft>
                      </a:pPr>
                      <a:r>
                        <a:rPr lang="es-ES" sz="1100" dirty="0">
                          <a:latin typeface="Calibri"/>
                          <a:ea typeface="Calibri"/>
                          <a:cs typeface="Times New Roman"/>
                        </a:rPr>
                        <a:t>prestaciones del Registro de Prestaciones Sociales Públicas y las de Incapacidad Temporal y Maternidad</a:t>
                      </a:r>
                    </a:p>
                  </a:txBody>
                  <a:tcPr marL="68580" marR="68580" marT="0" marB="0"/>
                </a:tc>
              </a:tr>
              <a:tr h="217882">
                <a:tc>
                  <a:txBody>
                    <a:bodyPr/>
                    <a:lstStyle/>
                    <a:p>
                      <a:pPr>
                        <a:lnSpc>
                          <a:spcPct val="115000"/>
                        </a:lnSpc>
                        <a:spcAft>
                          <a:spcPts val="0"/>
                        </a:spcAft>
                      </a:pPr>
                      <a:r>
                        <a:rPr lang="es-ES" sz="1100" dirty="0" smtClean="0">
                          <a:latin typeface="Calibri"/>
                          <a:ea typeface="Calibri"/>
                          <a:cs typeface="Times New Roman"/>
                        </a:rPr>
                        <a:t>…</a:t>
                      </a:r>
                      <a:endParaRPr lang="es-ES" sz="1100" dirty="0">
                        <a:latin typeface="Calibri"/>
                        <a:ea typeface="Calibri"/>
                        <a:cs typeface="Times New Roman"/>
                      </a:endParaRPr>
                    </a:p>
                  </a:txBody>
                  <a:tcPr marL="68580" marR="68580" marT="0" marB="0"/>
                </a:tc>
                <a:tc>
                  <a:txBody>
                    <a:bodyPr/>
                    <a:lstStyle/>
                    <a:p>
                      <a:pPr>
                        <a:lnSpc>
                          <a:spcPct val="115000"/>
                        </a:lnSpc>
                        <a:spcAft>
                          <a:spcPts val="0"/>
                        </a:spcAft>
                      </a:pPr>
                      <a:r>
                        <a:rPr lang="es-ES" sz="1100" dirty="0" smtClean="0">
                          <a:latin typeface="Calibri"/>
                          <a:ea typeface="Calibri"/>
                          <a:cs typeface="Times New Roman"/>
                        </a:rPr>
                        <a:t>…</a:t>
                      </a:r>
                      <a:endParaRPr lang="es-ES" sz="1100" dirty="0">
                        <a:latin typeface="Calibri"/>
                        <a:ea typeface="Calibri"/>
                        <a:cs typeface="Times New Roman"/>
                      </a:endParaRPr>
                    </a:p>
                  </a:txBody>
                  <a:tcPr marL="68580" marR="68580" marT="0" marB="0"/>
                </a:tc>
                <a:tc>
                  <a:txBody>
                    <a:bodyPr/>
                    <a:lstStyle/>
                    <a:p>
                      <a:pPr>
                        <a:lnSpc>
                          <a:spcPct val="115000"/>
                        </a:lnSpc>
                        <a:spcAft>
                          <a:spcPts val="0"/>
                        </a:spcAft>
                      </a:pPr>
                      <a:r>
                        <a:rPr lang="es-ES" sz="1100" dirty="0" smtClean="0">
                          <a:latin typeface="Calibri"/>
                          <a:ea typeface="Calibri"/>
                          <a:cs typeface="Times New Roman"/>
                        </a:rPr>
                        <a:t>…</a:t>
                      </a:r>
                      <a:endParaRPr lang="es-ES" sz="1100" dirty="0">
                        <a:latin typeface="Calibri"/>
                        <a:ea typeface="Calibri"/>
                        <a:cs typeface="Times New Roman"/>
                      </a:endParaRPr>
                    </a:p>
                  </a:txBody>
                  <a:tcPr marL="68580" marR="68580" marT="0" marB="0"/>
                </a:tc>
              </a:tr>
            </a:tbl>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Título"/>
          <p:cNvSpPr>
            <a:spLocks noGrp="1"/>
          </p:cNvSpPr>
          <p:nvPr>
            <p:ph type="title"/>
          </p:nvPr>
        </p:nvSpPr>
        <p:spPr/>
        <p:txBody>
          <a:bodyPr/>
          <a:lstStyle/>
          <a:p>
            <a:r>
              <a:rPr lang="es-ES" smtClean="0"/>
              <a:t>C4 – Notificaciones</a:t>
            </a:r>
            <a:endParaRPr lang="es-ES" dirty="0"/>
          </a:p>
        </p:txBody>
      </p:sp>
      <p:sp>
        <p:nvSpPr>
          <p:cNvPr id="3" name="2 Subtítulo"/>
          <p:cNvSpPr>
            <a:spLocks noGrp="1"/>
          </p:cNvSpPr>
          <p:nvPr>
            <p:ph idx="1"/>
          </p:nvPr>
        </p:nvSpPr>
        <p:spPr/>
        <p:txBody>
          <a:bodyPr>
            <a:normAutofit fontScale="55000" lnSpcReduction="20000"/>
          </a:bodyPr>
          <a:lstStyle/>
          <a:p>
            <a:r>
              <a:rPr lang="es-ES" dirty="0" smtClean="0"/>
              <a:t>Jurídico</a:t>
            </a:r>
          </a:p>
          <a:p>
            <a:pPr lvl="1"/>
            <a:r>
              <a:rPr lang="es-ES" b="1" dirty="0" smtClean="0"/>
              <a:t>Ley 30/1992.  </a:t>
            </a:r>
          </a:p>
          <a:p>
            <a:pPr lvl="2"/>
            <a:r>
              <a:rPr lang="es-ES" dirty="0" smtClean="0"/>
              <a:t>Artículo 58. Notificación</a:t>
            </a:r>
          </a:p>
          <a:p>
            <a:pPr lvl="2"/>
            <a:r>
              <a:rPr lang="es-ES" dirty="0" smtClean="0"/>
              <a:t>Artículo 59. Práctica de la notificación </a:t>
            </a:r>
          </a:p>
          <a:p>
            <a:pPr lvl="1"/>
            <a:r>
              <a:rPr lang="es-ES" b="1" dirty="0" smtClean="0"/>
              <a:t>Ley 11/2007.  </a:t>
            </a:r>
          </a:p>
          <a:p>
            <a:pPr lvl="2"/>
            <a:r>
              <a:rPr lang="es-ES" dirty="0" smtClean="0"/>
              <a:t>Artículo 27. Comunicaciones electrónicas.</a:t>
            </a:r>
          </a:p>
          <a:p>
            <a:pPr lvl="3"/>
            <a:r>
              <a:rPr lang="es-ES" i="1" dirty="0" smtClean="0"/>
              <a:t>1. Los ciudadanos podrán elegir en todo momento la manera de comunicarse con las Administraciones Públicas, sea o no por medios electrónicos…</a:t>
            </a:r>
          </a:p>
          <a:p>
            <a:pPr lvl="3"/>
            <a:r>
              <a:rPr lang="es-ES" i="1" dirty="0" smtClean="0"/>
              <a:t>2. Las Administraciones Públicas utilizarán medios electrónicos en sus comunicaciones con los ciudadanos siempre que así lo hayan solicitado o consentido expresamente.</a:t>
            </a:r>
          </a:p>
          <a:p>
            <a:pPr lvl="3"/>
            <a:r>
              <a:rPr lang="es-ES" i="1" dirty="0" smtClean="0"/>
              <a:t>6. Reglamentariamente, las Administraciones Públicas podrán establecer la obligatoriedad de comunicarse con ellas utilizando sólo medios electrónicos, cuando los interesados se correspondan con personas jurídicas o colectivos de personas físicas que por razón de su capacidad económica o técnica, dedicación profesional u otros motivos acreditados tengan garantizado el acceso y disponibilidad de los medios tecnológicos precisos.</a:t>
            </a:r>
          </a:p>
          <a:p>
            <a:pPr lvl="2"/>
            <a:r>
              <a:rPr lang="es-ES" dirty="0" smtClean="0"/>
              <a:t>Artículo 28. Práctica de la notificación por medios electrónicos.</a:t>
            </a:r>
          </a:p>
          <a:p>
            <a:pPr lvl="3"/>
            <a:r>
              <a:rPr lang="es-ES" i="1" dirty="0" smtClean="0"/>
              <a:t>3. Cuando, existiendo constancia de la puesta a disposición transcurrieran diez días naturales sin que se acceda a su contenido, se entenderá que la notificación ha sido rechazada con los efectos previstos en el artículo 59.4 de la Ley 30/1992 de Régimen Jurídico y del Procedimiento Administrativo Común y normas concordantes, salvo que de oficio o a instancia del destinatario se compruebe la imposibilidad técnica o material del acceso.</a:t>
            </a:r>
          </a:p>
          <a:p>
            <a:pPr lvl="1"/>
            <a:r>
              <a:rPr lang="es-ES" b="1" dirty="0" smtClean="0"/>
              <a:t>Real Decreto 1671/2009 </a:t>
            </a:r>
          </a:p>
          <a:p>
            <a:pPr lvl="2"/>
            <a:r>
              <a:rPr lang="es-ES" dirty="0" smtClean="0"/>
              <a:t>Artículo 35. Práctica de notificaciones por medios electrónicos. </a:t>
            </a:r>
          </a:p>
          <a:p>
            <a:pPr lvl="2"/>
            <a:r>
              <a:rPr lang="es-ES" dirty="0" smtClean="0"/>
              <a:t>Artículo 38. Notificación mediante la puesta a disposición del documento electrónico a través de </a:t>
            </a:r>
            <a:r>
              <a:rPr lang="es-ES" b="1" dirty="0" smtClean="0"/>
              <a:t>dirección electrónica habilitada</a:t>
            </a:r>
            <a:r>
              <a:rPr lang="es-ES" dirty="0" smtClean="0"/>
              <a:t>.</a:t>
            </a:r>
          </a:p>
          <a:p>
            <a:pPr lvl="2"/>
            <a:r>
              <a:rPr lang="es-ES" dirty="0" smtClean="0"/>
              <a:t>Artículo 39. Notificación mediante recepción en </a:t>
            </a:r>
            <a:r>
              <a:rPr lang="es-ES" b="1" dirty="0" smtClean="0"/>
              <a:t>dirección de correo electrónico</a:t>
            </a:r>
            <a:r>
              <a:rPr lang="es-ES" dirty="0" smtClean="0"/>
              <a:t>.</a:t>
            </a:r>
          </a:p>
          <a:p>
            <a:pPr lvl="2"/>
            <a:r>
              <a:rPr lang="es-ES" dirty="0" smtClean="0"/>
              <a:t>Artículo 40. Notificación por </a:t>
            </a:r>
            <a:r>
              <a:rPr lang="es-ES" b="1" dirty="0" smtClean="0"/>
              <a:t>comparecencia electrónica</a:t>
            </a:r>
            <a:r>
              <a:rPr lang="es-ES" dirty="0" smtClean="0"/>
              <a: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Título"/>
          <p:cNvSpPr>
            <a:spLocks noGrp="1"/>
          </p:cNvSpPr>
          <p:nvPr>
            <p:ph type="title"/>
          </p:nvPr>
        </p:nvSpPr>
        <p:spPr/>
        <p:txBody>
          <a:bodyPr/>
          <a:lstStyle/>
          <a:p>
            <a:r>
              <a:rPr lang="es-ES" smtClean="0"/>
              <a:t>C4 – Notificaciones</a:t>
            </a:r>
            <a:endParaRPr lang="es-ES" dirty="0"/>
          </a:p>
        </p:txBody>
      </p:sp>
      <p:sp>
        <p:nvSpPr>
          <p:cNvPr id="3" name="2 Subtítulo"/>
          <p:cNvSpPr>
            <a:spLocks noGrp="1"/>
          </p:cNvSpPr>
          <p:nvPr>
            <p:ph idx="1"/>
          </p:nvPr>
        </p:nvSpPr>
        <p:spPr/>
        <p:txBody>
          <a:bodyPr>
            <a:normAutofit fontScale="55000" lnSpcReduction="20000"/>
          </a:bodyPr>
          <a:lstStyle/>
          <a:p>
            <a:r>
              <a:rPr lang="es-ES" dirty="0" smtClean="0"/>
              <a:t>Técnico</a:t>
            </a:r>
          </a:p>
          <a:p>
            <a:pPr lvl="1"/>
            <a:r>
              <a:rPr lang="es-ES" dirty="0" smtClean="0"/>
              <a:t>Dirección Electrónica Habilitada</a:t>
            </a:r>
          </a:p>
          <a:p>
            <a:pPr lvl="2"/>
            <a:r>
              <a:rPr lang="es-ES" dirty="0" smtClean="0"/>
              <a:t>Medida CORA: </a:t>
            </a:r>
            <a:r>
              <a:rPr lang="es-ES" i="1" dirty="0" smtClean="0"/>
              <a:t>Extender gradualmente la notificación electrónica obligatoria en todos los centros de la AGE a aquellos colectivos previstos en el artículo 27.6 de la Ley 11/2007, de Administración Electrónica. Debería utilizarse para ello una sola dirección electrónica habilitada (DEH) por todos los centros de la AGE por la simplificación que supone para los administrados, que de otra forma se ven obligados a consultar varias DEH de forma continuada, si bien hay que considerar que las notificaciones en sede carecen de coste, frente a la fórmula sugerida que si lo tiene...</a:t>
            </a:r>
            <a:r>
              <a:rPr lang="es-ES" dirty="0" smtClean="0"/>
              <a:t> </a:t>
            </a:r>
            <a:br>
              <a:rPr lang="es-ES" dirty="0" smtClean="0"/>
            </a:br>
            <a:r>
              <a:rPr lang="es-ES" dirty="0" smtClean="0"/>
              <a:t>Coste notificación postal 2,55 € &lt;&gt;coste de la notificación electrónica 0,16 €</a:t>
            </a:r>
          </a:p>
          <a:p>
            <a:pPr lvl="1"/>
            <a:r>
              <a:rPr lang="es-ES" dirty="0" smtClean="0"/>
              <a:t>Comparecencia en Sede</a:t>
            </a:r>
          </a:p>
          <a:p>
            <a:pPr lvl="1"/>
            <a:r>
              <a:rPr lang="es-ES" dirty="0" smtClean="0"/>
              <a:t>Notificación mediante recepción en dirección de correo electrónico</a:t>
            </a:r>
          </a:p>
          <a:p>
            <a:pPr lvl="1"/>
            <a:r>
              <a:rPr lang="es-ES" dirty="0" err="1" smtClean="0"/>
              <a:t>Notific@</a:t>
            </a:r>
            <a:endParaRPr lang="es-ES" dirty="0" smtClean="0"/>
          </a:p>
          <a:p>
            <a:pPr lvl="1"/>
            <a:r>
              <a:rPr lang="es-ES" dirty="0" smtClean="0"/>
              <a:t>Funcionario Habilitado</a:t>
            </a:r>
          </a:p>
          <a:p>
            <a:pPr lvl="2"/>
            <a:r>
              <a:rPr lang="es-ES" b="1" dirty="0" smtClean="0"/>
              <a:t>Orden HAP/7/2014</a:t>
            </a:r>
            <a:br>
              <a:rPr lang="es-ES" b="1" dirty="0" smtClean="0"/>
            </a:br>
            <a:r>
              <a:rPr lang="es-ES" b="1" i="1" dirty="0" smtClean="0"/>
              <a:t>Artículo 1. Objeto y ámbito de aplicación.</a:t>
            </a:r>
            <a:r>
              <a:rPr lang="es-ES" i="1" dirty="0" smtClean="0"/>
              <a:t/>
            </a:r>
            <a:br>
              <a:rPr lang="es-ES" i="1" dirty="0" smtClean="0"/>
            </a:br>
            <a:r>
              <a:rPr lang="es-ES" i="1" dirty="0" smtClean="0"/>
              <a:t>4. En todo caso, los funcionarios habilitados no podrán recibir notificaciones que requieran la identificación y autenticación del ciudadano, salvo en el caso de las notificaciones por comparecencia electrónica en la sede reguladas en el artículo 40 del Real Decreto 1671/2009, de 6 de noviembre, y siempre que dicho trámite se haya autorizado expresamente conforme a lo dispuesto en el apartado anterior.</a:t>
            </a:r>
          </a:p>
          <a:p>
            <a:pPr lvl="1"/>
            <a:r>
              <a:rPr lang="es-ES" dirty="0" smtClean="0"/>
              <a:t>Representante</a:t>
            </a:r>
          </a:p>
          <a:p>
            <a:pPr lvl="2"/>
            <a:r>
              <a:rPr lang="es-ES" b="1" dirty="0" smtClean="0"/>
              <a:t>Orden HAP/1637/2012</a:t>
            </a:r>
          </a:p>
          <a:p>
            <a:pPr lvl="2"/>
            <a:r>
              <a:rPr lang="es-ES" b="1" i="1" dirty="0" smtClean="0"/>
              <a:t>Artículo 8. Trámites y actuaciones por medios electrónicos y sus categorías</a:t>
            </a:r>
            <a:r>
              <a:rPr lang="es-ES" i="1" dirty="0" smtClean="0"/>
              <a:t>.</a:t>
            </a:r>
            <a:br>
              <a:rPr lang="es-ES" i="1" dirty="0" smtClean="0"/>
            </a:br>
            <a:r>
              <a:rPr lang="es-ES" i="1" dirty="0" smtClean="0"/>
              <a:t>1. En los supuestos en los que sea legalmente posible, y así lo determine el departamento ministerial u organismo competente sobre los trámites y actuaciones electrónicas objeto de apoderamiento, éste podrá establecer agrupaciones de trámites en categorías a las que podrán referirse los apoderamientos.</a:t>
            </a:r>
            <a:br>
              <a:rPr lang="es-ES" i="1" dirty="0" smtClean="0"/>
            </a:br>
            <a:r>
              <a:rPr lang="es-ES" i="1" dirty="0" smtClean="0"/>
              <a:t>2. La categorización de los trámites será responsabilidad del organismo que se adhiera al Registro y, como mínimo, deberán diferenciarse los trámites que impliquen la consulta de datos personales y los trámites de recepción de notificaciones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Título"/>
          <p:cNvSpPr>
            <a:spLocks noGrp="1"/>
          </p:cNvSpPr>
          <p:nvPr>
            <p:ph type="title"/>
          </p:nvPr>
        </p:nvSpPr>
        <p:spPr/>
        <p:txBody>
          <a:bodyPr/>
          <a:lstStyle/>
          <a:p>
            <a:r>
              <a:rPr lang="es-ES" dirty="0" smtClean="0"/>
              <a:t>C5 - Movilidad</a:t>
            </a:r>
            <a:endParaRPr lang="es-ES" dirty="0"/>
          </a:p>
        </p:txBody>
      </p:sp>
      <p:sp>
        <p:nvSpPr>
          <p:cNvPr id="3" name="2 Subtítulo"/>
          <p:cNvSpPr>
            <a:spLocks noGrp="1"/>
          </p:cNvSpPr>
          <p:nvPr>
            <p:ph idx="1"/>
          </p:nvPr>
        </p:nvSpPr>
        <p:spPr/>
        <p:txBody>
          <a:bodyPr>
            <a:normAutofit fontScale="70000" lnSpcReduction="20000"/>
          </a:bodyPr>
          <a:lstStyle/>
          <a:p>
            <a:r>
              <a:rPr lang="es-ES" b="1" dirty="0" err="1" smtClean="0"/>
              <a:t>App</a:t>
            </a:r>
            <a:r>
              <a:rPr lang="es-ES" b="1" dirty="0" smtClean="0"/>
              <a:t> nativas vs web vs híbridas.</a:t>
            </a:r>
            <a:r>
              <a:rPr lang="es-ES" dirty="0" smtClean="0"/>
              <a:t> </a:t>
            </a:r>
          </a:p>
          <a:p>
            <a:pPr lvl="1"/>
            <a:r>
              <a:rPr lang="es-ES" u="sng" dirty="0" err="1" smtClean="0"/>
              <a:t>Apps</a:t>
            </a:r>
            <a:r>
              <a:rPr lang="es-ES" u="sng" dirty="0" smtClean="0"/>
              <a:t> nativas:</a:t>
            </a:r>
            <a:endParaRPr lang="es-ES" dirty="0" smtClean="0"/>
          </a:p>
          <a:p>
            <a:pPr lvl="2"/>
            <a:r>
              <a:rPr lang="es-ES" dirty="0" smtClean="0"/>
              <a:t>Justificación: alta velocidad de respuesta, alta interacción con usuario, necesidad de identificación/seguridad, uso de elementos del móvil (</a:t>
            </a:r>
            <a:r>
              <a:rPr lang="es-ES" dirty="0" err="1" smtClean="0"/>
              <a:t>geolocalización</a:t>
            </a:r>
            <a:r>
              <a:rPr lang="es-ES" dirty="0" smtClean="0"/>
              <a:t>, cámara…)</a:t>
            </a:r>
          </a:p>
          <a:p>
            <a:pPr lvl="2"/>
            <a:r>
              <a:rPr lang="es-ES" dirty="0" smtClean="0"/>
              <a:t>Considerar principales SSOO y tecnologías de desarrollo: </a:t>
            </a:r>
            <a:r>
              <a:rPr lang="es-ES" dirty="0" err="1" smtClean="0"/>
              <a:t>Android</a:t>
            </a:r>
            <a:r>
              <a:rPr lang="es-ES" dirty="0" smtClean="0"/>
              <a:t> (utilizando Java), </a:t>
            </a:r>
            <a:r>
              <a:rPr lang="es-ES" dirty="0" err="1" smtClean="0"/>
              <a:t>iOS</a:t>
            </a:r>
            <a:r>
              <a:rPr lang="es-ES" dirty="0" smtClean="0"/>
              <a:t> (utilizando </a:t>
            </a:r>
            <a:r>
              <a:rPr lang="es-ES" dirty="0" err="1" smtClean="0"/>
              <a:t>Objective</a:t>
            </a:r>
            <a:r>
              <a:rPr lang="es-ES" dirty="0" smtClean="0"/>
              <a:t>-C) y Windows (utilizando MS Visual Studio 2010 Express para Windows </a:t>
            </a:r>
            <a:r>
              <a:rPr lang="es-ES" dirty="0" err="1" smtClean="0"/>
              <a:t>Phone</a:t>
            </a:r>
            <a:r>
              <a:rPr lang="es-ES" dirty="0" smtClean="0"/>
              <a:t>). </a:t>
            </a:r>
          </a:p>
          <a:p>
            <a:pPr lvl="2"/>
            <a:r>
              <a:rPr lang="es-ES" dirty="0" smtClean="0"/>
              <a:t>Descarga de la tienda correspondiente (Apple </a:t>
            </a:r>
            <a:r>
              <a:rPr lang="es-ES" dirty="0" err="1" smtClean="0"/>
              <a:t>Store</a:t>
            </a:r>
            <a:r>
              <a:rPr lang="es-ES" dirty="0" smtClean="0"/>
              <a:t> / Google Play / Windows </a:t>
            </a:r>
            <a:r>
              <a:rPr lang="es-ES" dirty="0" err="1" smtClean="0"/>
              <a:t>Phone</a:t>
            </a:r>
            <a:r>
              <a:rPr lang="es-ES" dirty="0" smtClean="0"/>
              <a:t> </a:t>
            </a:r>
            <a:r>
              <a:rPr lang="es-ES" dirty="0" err="1" smtClean="0"/>
              <a:t>Store</a:t>
            </a:r>
            <a:r>
              <a:rPr lang="es-ES" dirty="0" smtClean="0"/>
              <a:t>). Cantidad anual para mantenimiento en la tienda</a:t>
            </a:r>
          </a:p>
          <a:p>
            <a:pPr lvl="1"/>
            <a:r>
              <a:rPr lang="es-ES" dirty="0" smtClean="0"/>
              <a:t>• </a:t>
            </a:r>
            <a:r>
              <a:rPr lang="es-ES" u="sng" dirty="0" err="1" smtClean="0"/>
              <a:t>Apps</a:t>
            </a:r>
            <a:r>
              <a:rPr lang="es-ES" u="sng" dirty="0" smtClean="0"/>
              <a:t> web:</a:t>
            </a:r>
            <a:endParaRPr lang="es-ES" dirty="0" smtClean="0"/>
          </a:p>
          <a:p>
            <a:pPr lvl="2"/>
            <a:r>
              <a:rPr lang="es-ES" dirty="0" smtClean="0"/>
              <a:t>Justificación: enlaces con otras webs, poco tiempo/presupuesto, englobar muchos dispositivos (TV…)</a:t>
            </a:r>
          </a:p>
          <a:p>
            <a:pPr lvl="2"/>
            <a:r>
              <a:rPr lang="es-ES" dirty="0" smtClean="0"/>
              <a:t>Simplemente asegurar que funciona en los navegadores web móviles (</a:t>
            </a:r>
            <a:r>
              <a:rPr lang="es-ES" dirty="0" err="1" smtClean="0"/>
              <a:t>Chrome</a:t>
            </a:r>
            <a:r>
              <a:rPr lang="es-ES" dirty="0" smtClean="0"/>
              <a:t>, Opera, </a:t>
            </a:r>
            <a:r>
              <a:rPr lang="es-ES" dirty="0" err="1" smtClean="0"/>
              <a:t>Firefox</a:t>
            </a:r>
            <a:r>
              <a:rPr lang="es-ES" dirty="0" smtClean="0"/>
              <a:t>, </a:t>
            </a:r>
            <a:r>
              <a:rPr lang="es-ES" dirty="0" err="1" smtClean="0"/>
              <a:t>Mirem</a:t>
            </a:r>
            <a:r>
              <a:rPr lang="es-ES" dirty="0" smtClean="0"/>
              <a:t>…). Uso de </a:t>
            </a:r>
            <a:r>
              <a:rPr lang="es-ES" dirty="0" err="1" smtClean="0"/>
              <a:t>Responsive</a:t>
            </a:r>
            <a:r>
              <a:rPr lang="es-ES" dirty="0" smtClean="0"/>
              <a:t> Web </a:t>
            </a:r>
            <a:r>
              <a:rPr lang="es-ES" dirty="0" err="1" smtClean="0"/>
              <a:t>Design</a:t>
            </a:r>
            <a:r>
              <a:rPr lang="es-ES" dirty="0" smtClean="0"/>
              <a:t> y HTML5 para unificar interfaz. </a:t>
            </a:r>
          </a:p>
          <a:p>
            <a:pPr lvl="1"/>
            <a:r>
              <a:rPr lang="es-ES" dirty="0" smtClean="0"/>
              <a:t>• </a:t>
            </a:r>
            <a:r>
              <a:rPr lang="es-ES" u="sng" dirty="0" err="1" smtClean="0"/>
              <a:t>Apps</a:t>
            </a:r>
            <a:r>
              <a:rPr lang="es-ES" u="sng" dirty="0" smtClean="0"/>
              <a:t> híbridas:</a:t>
            </a:r>
            <a:endParaRPr lang="es-ES" dirty="0" smtClean="0"/>
          </a:p>
          <a:p>
            <a:pPr lvl="2"/>
            <a:r>
              <a:rPr lang="es-ES" dirty="0" smtClean="0"/>
              <a:t>“Carcasa” de </a:t>
            </a:r>
            <a:r>
              <a:rPr lang="es-ES" dirty="0" err="1" smtClean="0"/>
              <a:t>app</a:t>
            </a:r>
            <a:r>
              <a:rPr lang="es-ES" dirty="0" smtClean="0"/>
              <a:t> que obtiene los datos de la web. Término medio entre las 2 anteriores.</a:t>
            </a:r>
          </a:p>
          <a:p>
            <a:pPr lvl="2"/>
            <a:r>
              <a:rPr lang="es-ES" dirty="0" smtClean="0"/>
              <a:t>Justificación: vistas complejas y actualizaciones constantes.</a:t>
            </a:r>
          </a:p>
          <a:p>
            <a:pPr lvl="2"/>
            <a:r>
              <a:rPr lang="es-ES" dirty="0" smtClean="0"/>
              <a:t>Mismas tecnologías de desarrollo y mismo procedimiento y costes que </a:t>
            </a:r>
            <a:r>
              <a:rPr lang="es-ES" dirty="0" err="1" smtClean="0"/>
              <a:t>apps</a:t>
            </a:r>
            <a:r>
              <a:rPr lang="es-ES" dirty="0" smtClean="0"/>
              <a:t> nativas. Parte de la infraestructura es tipo web, comunicación con los elementos del teléfono vía comunicadores.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Título"/>
          <p:cNvSpPr>
            <a:spLocks noGrp="1"/>
          </p:cNvSpPr>
          <p:nvPr>
            <p:ph type="title"/>
          </p:nvPr>
        </p:nvSpPr>
        <p:spPr/>
        <p:txBody>
          <a:bodyPr/>
          <a:lstStyle/>
          <a:p>
            <a:r>
              <a:rPr lang="es-ES" dirty="0" smtClean="0"/>
              <a:t>C5 - Movilidad</a:t>
            </a:r>
            <a:endParaRPr lang="es-ES" dirty="0"/>
          </a:p>
        </p:txBody>
      </p:sp>
      <p:sp>
        <p:nvSpPr>
          <p:cNvPr id="3" name="2 Subtítulo"/>
          <p:cNvSpPr>
            <a:spLocks noGrp="1"/>
          </p:cNvSpPr>
          <p:nvPr>
            <p:ph idx="1"/>
          </p:nvPr>
        </p:nvSpPr>
        <p:spPr/>
        <p:txBody>
          <a:bodyPr>
            <a:normAutofit fontScale="70000" lnSpcReduction="20000"/>
          </a:bodyPr>
          <a:lstStyle/>
          <a:p>
            <a:r>
              <a:rPr lang="es-ES" b="1" dirty="0" smtClean="0"/>
              <a:t>REST vs SOAP</a:t>
            </a:r>
            <a:endParaRPr lang="es-ES" dirty="0" smtClean="0"/>
          </a:p>
          <a:p>
            <a:pPr lvl="1"/>
            <a:r>
              <a:rPr lang="es-ES" u="sng" dirty="0" smtClean="0"/>
              <a:t>REST:</a:t>
            </a:r>
            <a:endParaRPr lang="es-ES" dirty="0" smtClean="0"/>
          </a:p>
          <a:p>
            <a:pPr lvl="2"/>
            <a:r>
              <a:rPr lang="es-ES" dirty="0" smtClean="0"/>
              <a:t>Es una arquitectura. Suele usar XML/JSON + HTTP, sin abstracciones adicionales de protocolos de intercambio de mensajes como SOAP. Cada URI/URL representa un objeto sobre el que se usan los métodos POST, GET, PUT y DELETE.</a:t>
            </a:r>
          </a:p>
          <a:p>
            <a:pPr lvl="2"/>
            <a:r>
              <a:rPr lang="es-ES" dirty="0" smtClean="0"/>
              <a:t>Mayor ligereza y menor necesidad de procesamiento. Poca configuración, se lee fácilmente (</a:t>
            </a:r>
            <a:r>
              <a:rPr lang="es-ES" dirty="0" err="1" smtClean="0"/>
              <a:t>URLs</a:t>
            </a:r>
            <a:r>
              <a:rPr lang="es-ES" dirty="0" smtClean="0"/>
              <a:t>) y no es necesario nada especial para implementarlo.</a:t>
            </a:r>
          </a:p>
          <a:p>
            <a:pPr lvl="1"/>
            <a:r>
              <a:rPr lang="es-ES" u="sng" dirty="0" smtClean="0"/>
              <a:t>SOAP:</a:t>
            </a:r>
            <a:endParaRPr lang="es-ES" dirty="0" smtClean="0"/>
          </a:p>
          <a:p>
            <a:pPr lvl="2"/>
            <a:r>
              <a:rPr lang="es-ES" dirty="0" smtClean="0"/>
              <a:t>Es un protocolo. Toda una infraestructura basada en XML, cada objeto</a:t>
            </a:r>
            <a:r>
              <a:rPr lang="es-ES" u="sng" dirty="0" smtClean="0"/>
              <a:t> </a:t>
            </a:r>
            <a:r>
              <a:rPr lang="es-ES" dirty="0" smtClean="0"/>
              <a:t>puede tener métodos definidos por el programador con los parámetros necesarios.</a:t>
            </a:r>
          </a:p>
          <a:p>
            <a:pPr lvl="2"/>
            <a:r>
              <a:rPr lang="es-ES" dirty="0" smtClean="0"/>
              <a:t>Más ambicioso y estricto, pero más fácil de consumir. Más jerárquico y controlado. ¿Más seguro?  </a:t>
            </a:r>
          </a:p>
          <a:p>
            <a:endParaRPr lang="es-ES" b="1" dirty="0" smtClean="0"/>
          </a:p>
          <a:p>
            <a:r>
              <a:rPr lang="es-ES" b="1" dirty="0" smtClean="0"/>
              <a:t>Firma en Movilidad</a:t>
            </a:r>
            <a:endParaRPr lang="es-ES" dirty="0" smtClean="0"/>
          </a:p>
          <a:p>
            <a:pPr lvl="1"/>
            <a:r>
              <a:rPr lang="es-ES" u="sng" dirty="0" smtClean="0"/>
              <a:t>Firma avanzada</a:t>
            </a:r>
            <a:r>
              <a:rPr lang="es-ES" dirty="0" smtClean="0"/>
              <a:t>: vía certificados SW en navegador.</a:t>
            </a:r>
          </a:p>
          <a:p>
            <a:pPr lvl="1"/>
            <a:r>
              <a:rPr lang="es-ES" u="sng" dirty="0" smtClean="0"/>
              <a:t>Firma reconocida</a:t>
            </a:r>
            <a:r>
              <a:rPr lang="es-ES" dirty="0" smtClean="0"/>
              <a:t>: vía </a:t>
            </a:r>
            <a:r>
              <a:rPr lang="es-ES" dirty="0" err="1" smtClean="0"/>
              <a:t>DNIe</a:t>
            </a:r>
            <a:r>
              <a:rPr lang="es-ES" dirty="0" smtClean="0"/>
              <a:t>/</a:t>
            </a:r>
            <a:r>
              <a:rPr lang="es-ES" dirty="0" err="1" smtClean="0"/>
              <a:t>Smartcard</a:t>
            </a:r>
            <a:r>
              <a:rPr lang="es-ES" dirty="0" smtClean="0"/>
              <a:t>.</a:t>
            </a:r>
          </a:p>
          <a:p>
            <a:pPr lvl="1"/>
            <a:r>
              <a:rPr lang="es-ES" u="sng" dirty="0" smtClean="0"/>
              <a:t>Cliente @firma móvil</a:t>
            </a:r>
            <a:r>
              <a:rPr lang="es-ES" dirty="0" smtClean="0"/>
              <a:t>: </a:t>
            </a:r>
            <a:r>
              <a:rPr lang="es-ES" dirty="0" err="1" smtClean="0"/>
              <a:t>App</a:t>
            </a:r>
            <a:r>
              <a:rPr lang="es-ES" dirty="0" smtClean="0"/>
              <a:t> que se conecta con @firma para autenticarse y firmar.</a:t>
            </a:r>
          </a:p>
          <a:p>
            <a:pPr>
              <a:buNone/>
            </a:pPr>
            <a:r>
              <a:rPr lang="es-ES" dirty="0" smtClean="0"/>
              <a:t/>
            </a:r>
            <a:br>
              <a:rPr lang="es-ES" dirty="0" smtClean="0"/>
            </a:br>
            <a:endParaRPr lang="es-E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Título"/>
          <p:cNvSpPr>
            <a:spLocks noGrp="1"/>
          </p:cNvSpPr>
          <p:nvPr>
            <p:ph type="title"/>
          </p:nvPr>
        </p:nvSpPr>
        <p:spPr/>
        <p:txBody>
          <a:bodyPr/>
          <a:lstStyle/>
          <a:p>
            <a:r>
              <a:rPr lang="es-ES" dirty="0" smtClean="0"/>
              <a:t>C6 – LOPD, ENI, ENS</a:t>
            </a:r>
            <a:endParaRPr lang="es-ES" dirty="0"/>
          </a:p>
        </p:txBody>
      </p:sp>
      <p:sp>
        <p:nvSpPr>
          <p:cNvPr id="3" name="2 Subtítulo"/>
          <p:cNvSpPr>
            <a:spLocks noGrp="1"/>
          </p:cNvSpPr>
          <p:nvPr>
            <p:ph idx="1"/>
          </p:nvPr>
        </p:nvSpPr>
        <p:spPr/>
        <p:txBody>
          <a:bodyPr>
            <a:normAutofit fontScale="77500" lnSpcReduction="20000"/>
          </a:bodyPr>
          <a:lstStyle/>
          <a:p>
            <a:r>
              <a:rPr lang="es-ES" dirty="0" smtClean="0"/>
              <a:t>LOPD</a:t>
            </a:r>
          </a:p>
          <a:p>
            <a:pPr lvl="1"/>
            <a:r>
              <a:rPr lang="es-ES" dirty="0" smtClean="0"/>
              <a:t>Aplicable pues el sistema almacena datos de carácter personal. </a:t>
            </a:r>
          </a:p>
          <a:p>
            <a:pPr lvl="1"/>
            <a:r>
              <a:rPr lang="es-ES" dirty="0" smtClean="0"/>
              <a:t>Nivel básico (RD 1720/2007. Artículo 81) </a:t>
            </a:r>
          </a:p>
          <a:p>
            <a:pPr lvl="2"/>
            <a:r>
              <a:rPr lang="es-ES" dirty="0" smtClean="0"/>
              <a:t>Edad, residencia, experiencia laboral…</a:t>
            </a:r>
          </a:p>
          <a:p>
            <a:pPr lvl="2"/>
            <a:r>
              <a:rPr lang="es-ES" dirty="0" smtClean="0"/>
              <a:t>Los datos tributarios no se almacenan sólo se procesan</a:t>
            </a:r>
          </a:p>
          <a:p>
            <a:pPr lvl="2"/>
            <a:r>
              <a:rPr lang="es-ES" dirty="0" smtClean="0"/>
              <a:t> Se estima que los datos almacenados no permiten evaluar la personalidad de los jóvenes (se emitirá una consulta a la AEPD)</a:t>
            </a:r>
          </a:p>
          <a:p>
            <a:pPr lvl="1"/>
            <a:r>
              <a:rPr lang="es-ES" dirty="0" smtClean="0"/>
              <a:t>Actuaciones Previas</a:t>
            </a:r>
          </a:p>
          <a:p>
            <a:pPr lvl="2"/>
            <a:r>
              <a:rPr lang="es-ES" dirty="0" smtClean="0"/>
              <a:t>Artículo 20: ficheros de titularidad pública serán creados mediante Resolución publicada en BOE en 30 días, seguida de inscripción en AEPD. </a:t>
            </a:r>
          </a:p>
          <a:p>
            <a:pPr lvl="2"/>
            <a:r>
              <a:rPr lang="es-ES" dirty="0" smtClean="0"/>
              <a:t>Medidas (RD 1720/2007):</a:t>
            </a:r>
          </a:p>
          <a:p>
            <a:pPr lvl="3"/>
            <a:r>
              <a:rPr lang="es-ES" dirty="0" smtClean="0"/>
              <a:t>Establecer una política de seguridad </a:t>
            </a:r>
          </a:p>
          <a:p>
            <a:pPr lvl="3"/>
            <a:r>
              <a:rPr lang="es-ES" dirty="0" smtClean="0"/>
              <a:t>Definir los roles de las personas involucradas </a:t>
            </a:r>
          </a:p>
          <a:p>
            <a:pPr lvl="3"/>
            <a:r>
              <a:rPr lang="es-ES" dirty="0" smtClean="0"/>
              <a:t>Mecanismos de controlar los accesos…</a:t>
            </a:r>
          </a:p>
          <a:p>
            <a:pPr lvl="1"/>
            <a:r>
              <a:rPr lang="es-ES" dirty="0" smtClean="0"/>
              <a:t>Actuaciones periódicas</a:t>
            </a:r>
          </a:p>
          <a:p>
            <a:pPr lvl="2"/>
            <a:r>
              <a:rPr lang="es-ES" dirty="0" smtClean="0"/>
              <a:t>El responsable del fichero se encargará de verificar cada seis meses la correcta definición, funcionamiento y aplicación de los procedimientos de realización de copias de respaldo y de recuperación de los datos.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Título"/>
          <p:cNvSpPr>
            <a:spLocks noGrp="1"/>
          </p:cNvSpPr>
          <p:nvPr>
            <p:ph type="title"/>
          </p:nvPr>
        </p:nvSpPr>
        <p:spPr/>
        <p:txBody>
          <a:bodyPr/>
          <a:lstStyle/>
          <a:p>
            <a:r>
              <a:rPr lang="es-ES" dirty="0" smtClean="0"/>
              <a:t>C6 – LOPD, ENI, ENS</a:t>
            </a:r>
            <a:endParaRPr lang="es-ES" dirty="0"/>
          </a:p>
        </p:txBody>
      </p:sp>
      <p:sp>
        <p:nvSpPr>
          <p:cNvPr id="3" name="2 Subtítulo"/>
          <p:cNvSpPr>
            <a:spLocks noGrp="1"/>
          </p:cNvSpPr>
          <p:nvPr>
            <p:ph idx="1"/>
          </p:nvPr>
        </p:nvSpPr>
        <p:spPr/>
        <p:txBody>
          <a:bodyPr>
            <a:normAutofit/>
          </a:bodyPr>
          <a:lstStyle/>
          <a:p>
            <a:r>
              <a:rPr lang="es-ES" dirty="0" smtClean="0"/>
              <a:t>ENI</a:t>
            </a:r>
          </a:p>
          <a:p>
            <a:pPr lvl="1"/>
            <a:r>
              <a:rPr lang="es-ES" dirty="0" smtClean="0"/>
              <a:t>Aplicable según artículo 2 de la Ley 11/2007.</a:t>
            </a:r>
          </a:p>
          <a:p>
            <a:pPr lvl="1"/>
            <a:r>
              <a:rPr lang="es-ES" dirty="0" smtClean="0"/>
              <a:t>Dimensión organizativa: convenios con organismos cuyos servicios van a utilizarse</a:t>
            </a:r>
          </a:p>
          <a:p>
            <a:pPr lvl="1"/>
            <a:r>
              <a:rPr lang="es-ES" dirty="0" smtClean="0"/>
              <a:t>Dimensión semántica: modelos contenidos en la NTI de relación de modelos de datos. NTI de expediente/documento electrónico </a:t>
            </a:r>
          </a:p>
          <a:p>
            <a:pPr lvl="1"/>
            <a:r>
              <a:rPr lang="es-ES" dirty="0" smtClean="0"/>
              <a:t>Dimensión técnica:  NTI del catálogo de estándares.</a:t>
            </a:r>
          </a:p>
          <a:p>
            <a:pPr lvl="1"/>
            <a:r>
              <a:rPr lang="es-ES" dirty="0" smtClean="0"/>
              <a:t>NTI de intermediación de datos, NTI de firma, NTI de acceso a SARA y NTI RISP (C8)</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Pregunta 1 – Consejos Generales</a:t>
            </a:r>
            <a:endParaRPr lang="es-ES" dirty="0"/>
          </a:p>
        </p:txBody>
      </p:sp>
      <p:sp>
        <p:nvSpPr>
          <p:cNvPr id="3" name="2 Marcador de contenido"/>
          <p:cNvSpPr>
            <a:spLocks noGrp="1"/>
          </p:cNvSpPr>
          <p:nvPr>
            <p:ph idx="1"/>
          </p:nvPr>
        </p:nvSpPr>
        <p:spPr/>
        <p:txBody>
          <a:bodyPr>
            <a:normAutofit lnSpcReduction="10000"/>
          </a:bodyPr>
          <a:lstStyle/>
          <a:p>
            <a:r>
              <a:rPr lang="es-ES" b="1" dirty="0" smtClean="0"/>
              <a:t>QUE</a:t>
            </a:r>
            <a:r>
              <a:rPr lang="es-ES" dirty="0" smtClean="0"/>
              <a:t> debe incluir. Información que aporte valor al público objetivo.</a:t>
            </a:r>
          </a:p>
          <a:p>
            <a:pPr lvl="1"/>
            <a:r>
              <a:rPr lang="es-ES" u="sng" dirty="0" smtClean="0"/>
              <a:t>Objetivo</a:t>
            </a:r>
            <a:r>
              <a:rPr lang="es-ES" dirty="0" smtClean="0"/>
              <a:t> del sistema.</a:t>
            </a:r>
          </a:p>
          <a:p>
            <a:pPr lvl="1"/>
            <a:r>
              <a:rPr lang="es-ES" u="sng" dirty="0" smtClean="0"/>
              <a:t>Descripción</a:t>
            </a:r>
            <a:r>
              <a:rPr lang="es-ES" dirty="0" smtClean="0"/>
              <a:t> de la solución de alto nivel (Actores, Formas de acceso, etc.)</a:t>
            </a:r>
          </a:p>
          <a:p>
            <a:pPr lvl="1"/>
            <a:r>
              <a:rPr lang="es-ES" u="sng" dirty="0" smtClean="0"/>
              <a:t>Ventajas </a:t>
            </a:r>
            <a:r>
              <a:rPr lang="es-ES" dirty="0" smtClean="0"/>
              <a:t>(generales y para los diferentes actores).</a:t>
            </a:r>
          </a:p>
          <a:p>
            <a:pPr lvl="1"/>
            <a:r>
              <a:rPr lang="es-ES" u="sng" dirty="0" smtClean="0"/>
              <a:t>Plazo</a:t>
            </a:r>
            <a:r>
              <a:rPr lang="es-ES" dirty="0" smtClean="0"/>
              <a:t>. En el cual estará disponible el sistema.</a:t>
            </a:r>
          </a:p>
          <a:p>
            <a:pPr lvl="1"/>
            <a:r>
              <a:rPr lang="es-ES" u="sng" dirty="0" smtClean="0"/>
              <a:t>Inversión</a:t>
            </a:r>
            <a:r>
              <a:rPr lang="es-ES" dirty="0" smtClean="0"/>
              <a:t>. Y si se puede hacer un ROI pues perfecto.</a:t>
            </a:r>
          </a:p>
          <a:p>
            <a:pPr lvl="1"/>
            <a:r>
              <a:rPr lang="es-ES" u="sng" dirty="0" smtClean="0"/>
              <a:t>Factores Críticos de éxito. </a:t>
            </a:r>
            <a:r>
              <a:rPr lang="es-ES" dirty="0" smtClean="0"/>
              <a:t>En especial lo que tenga que impulsar el público Objetivo</a:t>
            </a:r>
          </a:p>
          <a:p>
            <a:r>
              <a:rPr lang="es-ES" dirty="0" smtClean="0"/>
              <a:t>Que </a:t>
            </a:r>
            <a:r>
              <a:rPr lang="es-ES" b="1" dirty="0" smtClean="0"/>
              <a:t>NO</a:t>
            </a:r>
            <a:r>
              <a:rPr lang="es-ES" dirty="0" smtClean="0"/>
              <a:t> debe incluir. Información redundante o inútil.</a:t>
            </a:r>
            <a:endParaRPr lang="es-ES" dirty="0"/>
          </a:p>
        </p:txBody>
      </p:sp>
      <p:sp>
        <p:nvSpPr>
          <p:cNvPr id="4" name="3 Marcador de número de diapositiva"/>
          <p:cNvSpPr>
            <a:spLocks noGrp="1"/>
          </p:cNvSpPr>
          <p:nvPr>
            <p:ph type="sldNum" sz="quarter" idx="12"/>
          </p:nvPr>
        </p:nvSpPr>
        <p:spPr/>
        <p:txBody>
          <a:bodyPr/>
          <a:lstStyle/>
          <a:p>
            <a:fld id="{EA6A86CE-E230-468D-8D9F-BAF08F0456DF}" type="slidenum">
              <a:rPr lang="es-ES" smtClean="0"/>
              <a:pPr/>
              <a:t>5</a:t>
            </a:fld>
            <a:endParaRPr lang="es-E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Título"/>
          <p:cNvSpPr>
            <a:spLocks noGrp="1"/>
          </p:cNvSpPr>
          <p:nvPr>
            <p:ph type="title"/>
          </p:nvPr>
        </p:nvSpPr>
        <p:spPr/>
        <p:txBody>
          <a:bodyPr/>
          <a:lstStyle/>
          <a:p>
            <a:r>
              <a:rPr lang="es-ES" dirty="0" smtClean="0"/>
              <a:t>C6 – LOPD, ENI, ENS</a:t>
            </a:r>
            <a:endParaRPr lang="es-ES" dirty="0"/>
          </a:p>
        </p:txBody>
      </p:sp>
      <p:sp>
        <p:nvSpPr>
          <p:cNvPr id="3" name="2 Subtítulo"/>
          <p:cNvSpPr>
            <a:spLocks noGrp="1"/>
          </p:cNvSpPr>
          <p:nvPr>
            <p:ph idx="1"/>
          </p:nvPr>
        </p:nvSpPr>
        <p:spPr/>
        <p:txBody>
          <a:bodyPr>
            <a:normAutofit fontScale="92500" lnSpcReduction="10000"/>
          </a:bodyPr>
          <a:lstStyle/>
          <a:p>
            <a:r>
              <a:rPr lang="es-ES" dirty="0" smtClean="0"/>
              <a:t>ENS</a:t>
            </a:r>
          </a:p>
          <a:p>
            <a:pPr lvl="1"/>
            <a:r>
              <a:rPr lang="es-ES" dirty="0" smtClean="0"/>
              <a:t>Aplicable según artículo 2 de la Ley 11/2007.</a:t>
            </a:r>
          </a:p>
          <a:p>
            <a:pPr lvl="1"/>
            <a:r>
              <a:rPr lang="es-ES" dirty="0" smtClean="0"/>
              <a:t>Categorización dimensiones de autenticidad, confidencialidad, integridad, disponibilidad y trazabilidad. Se han considerado bajas todas ellas=&gt; Medidas de categoría básica</a:t>
            </a:r>
          </a:p>
          <a:p>
            <a:pPr lvl="1"/>
            <a:r>
              <a:rPr lang="es-ES" dirty="0" smtClean="0"/>
              <a:t>Actuaciones previas </a:t>
            </a:r>
          </a:p>
          <a:p>
            <a:pPr lvl="2"/>
            <a:r>
              <a:rPr lang="es-ES" dirty="0" smtClean="0"/>
              <a:t>establecimiento de responsables: responsable de información, servicio, sistema y seguridad. </a:t>
            </a:r>
          </a:p>
          <a:p>
            <a:pPr lvl="2"/>
            <a:r>
              <a:rPr lang="es-ES" dirty="0" smtClean="0"/>
              <a:t>inclusión del sistema en la política de seguridad del organismo</a:t>
            </a:r>
          </a:p>
          <a:p>
            <a:pPr lvl="2"/>
            <a:r>
              <a:rPr lang="es-ES" dirty="0" smtClean="0"/>
              <a:t>análisis de riesgos informal</a:t>
            </a:r>
          </a:p>
          <a:p>
            <a:pPr lvl="1"/>
            <a:r>
              <a:rPr lang="es-ES" dirty="0" smtClean="0"/>
              <a:t>Actuaciones periódicas</a:t>
            </a:r>
          </a:p>
          <a:p>
            <a:pPr lvl="2"/>
            <a:r>
              <a:rPr lang="es-ES" dirty="0" smtClean="0"/>
              <a:t>autoevaluaciones periódicas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Título"/>
          <p:cNvSpPr>
            <a:spLocks noGrp="1"/>
          </p:cNvSpPr>
          <p:nvPr>
            <p:ph type="title"/>
          </p:nvPr>
        </p:nvSpPr>
        <p:spPr/>
        <p:txBody>
          <a:bodyPr/>
          <a:lstStyle/>
          <a:p>
            <a:r>
              <a:rPr lang="es-ES" dirty="0" smtClean="0"/>
              <a:t>C6 – LOPD, ENI, ENS</a:t>
            </a:r>
            <a:endParaRPr lang="es-ES" dirty="0"/>
          </a:p>
        </p:txBody>
      </p:sp>
      <p:sp>
        <p:nvSpPr>
          <p:cNvPr id="3" name="2 Subtítulo"/>
          <p:cNvSpPr>
            <a:spLocks noGrp="1"/>
          </p:cNvSpPr>
          <p:nvPr>
            <p:ph idx="1"/>
          </p:nvPr>
        </p:nvSpPr>
        <p:spPr/>
        <p:txBody>
          <a:bodyPr>
            <a:normAutofit fontScale="92500" lnSpcReduction="10000"/>
          </a:bodyPr>
          <a:lstStyle/>
          <a:p>
            <a:r>
              <a:rPr lang="es-ES" dirty="0" smtClean="0"/>
              <a:t>Otras consideraciones en relación con la plataforma de intermediación de datos y la LOPD, el ENI y el ENS</a:t>
            </a:r>
          </a:p>
          <a:p>
            <a:r>
              <a:rPr lang="es-ES" dirty="0" smtClean="0"/>
              <a:t>LOPD: Ley Orgánica 15/1999 - Artículo 6. </a:t>
            </a:r>
          </a:p>
          <a:p>
            <a:r>
              <a:rPr lang="es-ES" dirty="0" smtClean="0"/>
              <a:t>Consentimiento del afectado. </a:t>
            </a:r>
          </a:p>
          <a:p>
            <a:pPr lvl="1"/>
            <a:r>
              <a:rPr lang="es-ES" dirty="0" smtClean="0"/>
              <a:t>Real Decreto 1720/2007, de 21 de diciembre</a:t>
            </a:r>
          </a:p>
          <a:p>
            <a:pPr lvl="1"/>
            <a:r>
              <a:rPr lang="es-ES" dirty="0" smtClean="0"/>
              <a:t>Ley 11/2007 Art. 6.2b </a:t>
            </a:r>
          </a:p>
          <a:p>
            <a:pPr lvl="1"/>
            <a:r>
              <a:rPr lang="es-ES" dirty="0" smtClean="0"/>
              <a:t>RD 1671/2009, art 2</a:t>
            </a:r>
          </a:p>
          <a:p>
            <a:r>
              <a:rPr lang="es-ES" dirty="0" smtClean="0"/>
              <a:t>El consentimiento debe ser:</a:t>
            </a:r>
          </a:p>
          <a:p>
            <a:pPr lvl="1"/>
            <a:r>
              <a:rPr lang="es-ES" dirty="0" smtClean="0"/>
              <a:t>Expreso</a:t>
            </a:r>
          </a:p>
          <a:p>
            <a:pPr lvl="1"/>
            <a:r>
              <a:rPr lang="es-ES" dirty="0" smtClean="0"/>
              <a:t>Informado</a:t>
            </a:r>
          </a:p>
          <a:p>
            <a:pPr lvl="1"/>
            <a:r>
              <a:rPr lang="es-ES" dirty="0" smtClean="0"/>
              <a:t>Explícito</a:t>
            </a:r>
          </a:p>
          <a:p>
            <a:pPr lvl="1"/>
            <a:r>
              <a:rPr lang="es-ES" dirty="0" smtClean="0"/>
              <a:t>Específico e Individualizado por procedimiento</a:t>
            </a:r>
            <a:endParaRPr lang="es-E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Título"/>
          <p:cNvSpPr>
            <a:spLocks noGrp="1"/>
          </p:cNvSpPr>
          <p:nvPr>
            <p:ph type="title"/>
          </p:nvPr>
        </p:nvSpPr>
        <p:spPr/>
        <p:txBody>
          <a:bodyPr/>
          <a:lstStyle/>
          <a:p>
            <a:r>
              <a:rPr lang="es-ES" dirty="0" smtClean="0"/>
              <a:t>C7 – Certificados Electrónicos</a:t>
            </a:r>
            <a:endParaRPr lang="es-ES" dirty="0"/>
          </a:p>
        </p:txBody>
      </p:sp>
      <p:sp>
        <p:nvSpPr>
          <p:cNvPr id="3" name="2 Subtítulo"/>
          <p:cNvSpPr>
            <a:spLocks noGrp="1"/>
          </p:cNvSpPr>
          <p:nvPr>
            <p:ph idx="1"/>
          </p:nvPr>
        </p:nvSpPr>
        <p:spPr/>
        <p:txBody>
          <a:bodyPr>
            <a:normAutofit fontScale="85000" lnSpcReduction="10000"/>
          </a:bodyPr>
          <a:lstStyle/>
          <a:p>
            <a:r>
              <a:rPr lang="es-ES" dirty="0" smtClean="0"/>
              <a:t>Ley 11/2007. Artículo 29. Documento administrativo electrónico.</a:t>
            </a:r>
          </a:p>
          <a:p>
            <a:pPr lvl="1"/>
            <a:r>
              <a:rPr lang="es-ES" sz="1700" i="1" dirty="0" smtClean="0"/>
              <a:t>1. Las Administraciones Públicas podrán emitir válidamente por medios electrónicos los documentos administrativos a los que se refiere el artículo 46 de la Ley 30/1992,  siempre que </a:t>
            </a:r>
            <a:r>
              <a:rPr lang="es-ES" sz="1700" b="1" i="1" dirty="0" smtClean="0"/>
              <a:t>incorporen una o varias firmas electrónicas conforme a lo establecido en la Sección 3.ª del Capítulo II de la presente Ley</a:t>
            </a:r>
            <a:r>
              <a:rPr lang="es-ES" sz="1700" dirty="0" smtClean="0"/>
              <a:t>.</a:t>
            </a:r>
            <a:endParaRPr lang="es-ES" dirty="0" smtClean="0"/>
          </a:p>
          <a:p>
            <a:r>
              <a:rPr lang="es-ES" dirty="0" err="1" smtClean="0"/>
              <a:t>PAdes</a:t>
            </a:r>
            <a:r>
              <a:rPr lang="es-ES" dirty="0" smtClean="0"/>
              <a:t> firmando con el sello electrónico + código CSV. </a:t>
            </a:r>
          </a:p>
          <a:p>
            <a:r>
              <a:rPr lang="es-ES" dirty="0" smtClean="0"/>
              <a:t>Validación</a:t>
            </a:r>
          </a:p>
          <a:p>
            <a:pPr lvl="1"/>
            <a:r>
              <a:rPr lang="es-ES" dirty="0" smtClean="0"/>
              <a:t>Sistema de validación de CSV en la Sede</a:t>
            </a:r>
          </a:p>
          <a:p>
            <a:pPr lvl="1"/>
            <a:r>
              <a:rPr lang="es-ES" dirty="0" smtClean="0"/>
              <a:t>VALIDE para validar los documentos electrónicos firmados con sello.</a:t>
            </a:r>
          </a:p>
          <a:p>
            <a:r>
              <a:rPr lang="es-ES" dirty="0" smtClean="0"/>
              <a:t>Para que las AAPP puedan obtener certificados: </a:t>
            </a:r>
          </a:p>
          <a:p>
            <a:pPr lvl="1"/>
            <a:r>
              <a:rPr lang="es-ES" dirty="0" smtClean="0"/>
              <a:t>servicio  web de consulta y descarga de certificados, protocolo SCSP.  </a:t>
            </a:r>
          </a:p>
          <a:p>
            <a:pPr lvl="1"/>
            <a:r>
              <a:rPr lang="es-ES" dirty="0" smtClean="0"/>
              <a:t>se podría incluir en la Plataforma de Intermediación si el nº de solicitudes lo justifica =&gt; Establecer un convenio o modificar el existente.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Título"/>
          <p:cNvSpPr>
            <a:spLocks noGrp="1"/>
          </p:cNvSpPr>
          <p:nvPr>
            <p:ph type="title"/>
          </p:nvPr>
        </p:nvSpPr>
        <p:spPr/>
        <p:txBody>
          <a:bodyPr/>
          <a:lstStyle/>
          <a:p>
            <a:r>
              <a:rPr lang="es-ES" dirty="0" smtClean="0"/>
              <a:t>C8 – REUTILIZACIÓN</a:t>
            </a:r>
            <a:endParaRPr lang="es-ES" dirty="0"/>
          </a:p>
        </p:txBody>
      </p:sp>
      <p:sp>
        <p:nvSpPr>
          <p:cNvPr id="3" name="2 Subtítulo"/>
          <p:cNvSpPr>
            <a:spLocks noGrp="1"/>
          </p:cNvSpPr>
          <p:nvPr>
            <p:ph idx="1"/>
          </p:nvPr>
        </p:nvSpPr>
        <p:spPr/>
        <p:txBody>
          <a:bodyPr>
            <a:normAutofit fontScale="85000" lnSpcReduction="20000"/>
          </a:bodyPr>
          <a:lstStyle/>
          <a:p>
            <a:r>
              <a:rPr lang="es-ES" dirty="0" smtClean="0"/>
              <a:t>NTI de Reutilización</a:t>
            </a:r>
          </a:p>
          <a:p>
            <a:pPr lvl="1"/>
            <a:r>
              <a:rPr lang="es-ES" dirty="0" smtClean="0"/>
              <a:t>Selección de información reutilizable. de mayor relevancia y potencial social y económico. </a:t>
            </a:r>
          </a:p>
          <a:p>
            <a:pPr lvl="2"/>
            <a:r>
              <a:rPr lang="es-ES" dirty="0" smtClean="0"/>
              <a:t>Información relativa a los jóvenes: nivel de estudios, idiomas, edad,  experiencia laboral -&gt; disociación </a:t>
            </a:r>
          </a:p>
          <a:p>
            <a:pPr lvl="2"/>
            <a:r>
              <a:rPr lang="es-ES" dirty="0" smtClean="0"/>
              <a:t>Información relativa a las actuaciones: duración, tipo…</a:t>
            </a:r>
          </a:p>
          <a:p>
            <a:pPr lvl="2"/>
            <a:r>
              <a:rPr lang="es-ES" dirty="0" smtClean="0"/>
              <a:t>Información relativa a los órganos proveedores: sectores, ubicación…</a:t>
            </a:r>
          </a:p>
          <a:p>
            <a:pPr lvl="1"/>
            <a:r>
              <a:rPr lang="es-ES" dirty="0" smtClean="0"/>
              <a:t>Identificación de información reutilizable mediante referencias únicas y unívocas, basadas en identificadores de recursos uniformes (URI). </a:t>
            </a:r>
          </a:p>
          <a:p>
            <a:pPr lvl="1"/>
            <a:r>
              <a:rPr lang="es-ES" dirty="0" smtClean="0"/>
              <a:t>Descripción de la información reutilizable.</a:t>
            </a:r>
          </a:p>
          <a:p>
            <a:pPr lvl="0"/>
            <a:r>
              <a:rPr lang="es-ES" sz="2800" dirty="0" smtClean="0"/>
              <a:t>Formatos:</a:t>
            </a:r>
          </a:p>
          <a:p>
            <a:pPr lvl="1"/>
            <a:r>
              <a:rPr lang="es-ES" dirty="0" smtClean="0"/>
              <a:t>NTI de Catálogo de Estándares </a:t>
            </a:r>
          </a:p>
          <a:p>
            <a:pPr lvl="1"/>
            <a:r>
              <a:rPr lang="es-ES" dirty="0" smtClean="0"/>
              <a:t>Estándares abiertos o de uso generalizado por la ciudadanía. </a:t>
            </a:r>
          </a:p>
          <a:p>
            <a:pPr lvl="1"/>
            <a:r>
              <a:rPr lang="es-ES" dirty="0" smtClean="0"/>
              <a:t>Formatos que ofrezcan representación semántica de la información.</a:t>
            </a:r>
          </a:p>
          <a:p>
            <a:pPr lvl="0"/>
            <a:r>
              <a:rPr lang="es-ES" sz="2800" dirty="0" smtClean="0">
                <a:hlinkClick r:id="rId3"/>
              </a:rPr>
              <a:t>http://datos.gob.es/</a:t>
            </a:r>
            <a:endParaRPr lang="es-ES" sz="2800" dirty="0"/>
          </a:p>
        </p:txBody>
      </p:sp>
      <p:pic>
        <p:nvPicPr>
          <p:cNvPr id="6146" name="Picture 2" descr="http://datos.gob.es/sites/default/files/images/front.jpg"/>
          <p:cNvPicPr>
            <a:picLocks noChangeAspect="1" noChangeArrowheads="1"/>
          </p:cNvPicPr>
          <p:nvPr/>
        </p:nvPicPr>
        <p:blipFill>
          <a:blip r:embed="rId4" cstate="print"/>
          <a:srcRect/>
          <a:stretch>
            <a:fillRect/>
          </a:stretch>
        </p:blipFill>
        <p:spPr bwMode="auto">
          <a:xfrm>
            <a:off x="8244800" y="5876304"/>
            <a:ext cx="899200" cy="981696"/>
          </a:xfrm>
          <a:prstGeom prst="rect">
            <a:avLst/>
          </a:prstGeom>
          <a:noFill/>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Título"/>
          <p:cNvSpPr>
            <a:spLocks noGrp="1"/>
          </p:cNvSpPr>
          <p:nvPr>
            <p:ph type="title"/>
          </p:nvPr>
        </p:nvSpPr>
        <p:spPr/>
        <p:txBody>
          <a:bodyPr/>
          <a:lstStyle/>
          <a:p>
            <a:r>
              <a:rPr lang="es-ES" dirty="0" smtClean="0"/>
              <a:t>C8 – REUTILIZACIÓN</a:t>
            </a:r>
            <a:endParaRPr lang="es-ES" dirty="0"/>
          </a:p>
        </p:txBody>
      </p:sp>
      <p:graphicFrame>
        <p:nvGraphicFramePr>
          <p:cNvPr id="5" name="4 Marcador de contenido"/>
          <p:cNvGraphicFramePr>
            <a:graphicFrameLocks noGrp="1"/>
          </p:cNvGraphicFramePr>
          <p:nvPr>
            <p:ph idx="1"/>
          </p:nvPr>
        </p:nvGraphicFramePr>
        <p:xfrm>
          <a:off x="467544" y="3861048"/>
          <a:ext cx="8229600" cy="1603248"/>
        </p:xfrm>
        <a:graphic>
          <a:graphicData uri="http://schemas.openxmlformats.org/drawingml/2006/table">
            <a:tbl>
              <a:tblPr bandRow="1">
                <a:tableStyleId>{5C22544A-7EE6-4342-B048-85BDC9FD1C3A}</a:tableStyleId>
              </a:tblPr>
              <a:tblGrid>
                <a:gridCol w="648072"/>
                <a:gridCol w="7581528"/>
              </a:tblGrid>
              <a:tr h="370840">
                <a:tc>
                  <a:txBody>
                    <a:bodyPr/>
                    <a:lstStyle/>
                    <a:p>
                      <a:pPr>
                        <a:lnSpc>
                          <a:spcPct val="115000"/>
                        </a:lnSpc>
                        <a:spcAft>
                          <a:spcPts val="0"/>
                        </a:spcAft>
                      </a:pPr>
                      <a:r>
                        <a:rPr lang="es-ES" sz="1400" dirty="0">
                          <a:latin typeface="Calibri"/>
                          <a:ea typeface="Calibri"/>
                          <a:cs typeface="Times New Roman"/>
                        </a:rPr>
                        <a:t>*</a:t>
                      </a:r>
                    </a:p>
                  </a:txBody>
                  <a:tcPr marL="68580" marR="68580" marT="0" marB="0"/>
                </a:tc>
                <a:tc>
                  <a:txBody>
                    <a:bodyPr/>
                    <a:lstStyle/>
                    <a:p>
                      <a:pPr>
                        <a:lnSpc>
                          <a:spcPct val="115000"/>
                        </a:lnSpc>
                        <a:spcAft>
                          <a:spcPts val="0"/>
                        </a:spcAft>
                      </a:pPr>
                      <a:r>
                        <a:rPr lang="es-ES" sz="1400" dirty="0">
                          <a:latin typeface="Calibri"/>
                          <a:ea typeface="Calibri"/>
                          <a:cs typeface="Times New Roman"/>
                        </a:rPr>
                        <a:t>PDF, PostScript, ZIP, </a:t>
                      </a:r>
                      <a:r>
                        <a:rPr lang="es-ES" sz="1400" dirty="0" err="1">
                          <a:latin typeface="Calibri"/>
                          <a:ea typeface="Calibri"/>
                          <a:cs typeface="Times New Roman"/>
                        </a:rPr>
                        <a:t>DjVu</a:t>
                      </a:r>
                      <a:r>
                        <a:rPr lang="es-ES" sz="1400" dirty="0">
                          <a:latin typeface="Calibri"/>
                          <a:ea typeface="Calibri"/>
                          <a:cs typeface="Times New Roman"/>
                        </a:rPr>
                        <a:t>, DOC, ODP,ODT, PPT, RTF, Visio</a:t>
                      </a:r>
                    </a:p>
                  </a:txBody>
                  <a:tcPr marL="68580" marR="68580" marT="0" marB="0"/>
                </a:tc>
              </a:tr>
              <a:tr h="370840">
                <a:tc>
                  <a:txBody>
                    <a:bodyPr/>
                    <a:lstStyle/>
                    <a:p>
                      <a:pPr>
                        <a:lnSpc>
                          <a:spcPct val="115000"/>
                        </a:lnSpc>
                        <a:spcAft>
                          <a:spcPts val="0"/>
                        </a:spcAft>
                      </a:pPr>
                      <a:r>
                        <a:rPr lang="es-ES" sz="1400" dirty="0">
                          <a:latin typeface="Calibri"/>
                          <a:ea typeface="Calibri"/>
                          <a:cs typeface="Times New Roman"/>
                        </a:rPr>
                        <a:t>**</a:t>
                      </a:r>
                    </a:p>
                  </a:txBody>
                  <a:tcPr marL="68580" marR="68580" marT="0" marB="0"/>
                </a:tc>
                <a:tc>
                  <a:txBody>
                    <a:bodyPr/>
                    <a:lstStyle/>
                    <a:p>
                      <a:pPr>
                        <a:lnSpc>
                          <a:spcPct val="115000"/>
                        </a:lnSpc>
                        <a:spcAft>
                          <a:spcPts val="0"/>
                        </a:spcAft>
                      </a:pPr>
                      <a:r>
                        <a:rPr lang="es-ES" sz="1400" dirty="0">
                          <a:latin typeface="Calibri"/>
                          <a:ea typeface="Calibri"/>
                          <a:cs typeface="Times New Roman"/>
                        </a:rPr>
                        <a:t> XLS, DWG, MPP, PC-Axis, SHP</a:t>
                      </a:r>
                    </a:p>
                  </a:txBody>
                  <a:tcPr marL="68580" marR="68580" marT="0" marB="0"/>
                </a:tc>
              </a:tr>
              <a:tr h="370840">
                <a:tc>
                  <a:txBody>
                    <a:bodyPr/>
                    <a:lstStyle/>
                    <a:p>
                      <a:pPr>
                        <a:lnSpc>
                          <a:spcPct val="115000"/>
                        </a:lnSpc>
                        <a:spcAft>
                          <a:spcPts val="0"/>
                        </a:spcAft>
                      </a:pPr>
                      <a:r>
                        <a:rPr lang="es-ES" sz="1400" dirty="0">
                          <a:latin typeface="Calibri"/>
                          <a:ea typeface="Calibri"/>
                          <a:cs typeface="Times New Roman"/>
                        </a:rPr>
                        <a:t>***</a:t>
                      </a:r>
                    </a:p>
                  </a:txBody>
                  <a:tcPr marL="68580" marR="68580" marT="0" marB="0"/>
                </a:tc>
                <a:tc>
                  <a:txBody>
                    <a:bodyPr/>
                    <a:lstStyle/>
                    <a:p>
                      <a:pPr>
                        <a:lnSpc>
                          <a:spcPct val="115000"/>
                        </a:lnSpc>
                        <a:spcAft>
                          <a:spcPts val="0"/>
                        </a:spcAft>
                      </a:pPr>
                      <a:r>
                        <a:rPr lang="es-ES" sz="1400" dirty="0">
                          <a:latin typeface="Calibri"/>
                          <a:ea typeface="Calibri"/>
                          <a:cs typeface="Times New Roman"/>
                        </a:rPr>
                        <a:t>CSV, ATOM, Calendario, XML, JSON, SOAP, WMS, WFS, </a:t>
                      </a:r>
                      <a:r>
                        <a:rPr lang="es-ES" sz="1400" dirty="0" err="1">
                          <a:latin typeface="Calibri"/>
                          <a:ea typeface="Calibri"/>
                          <a:cs typeface="Times New Roman"/>
                        </a:rPr>
                        <a:t>geoRSS</a:t>
                      </a:r>
                      <a:r>
                        <a:rPr lang="es-ES" sz="1400" dirty="0">
                          <a:latin typeface="Calibri"/>
                          <a:ea typeface="Calibri"/>
                          <a:cs typeface="Times New Roman"/>
                        </a:rPr>
                        <a:t>, KML, KMZ, ODS, RSS, SMIL, TSV, XBL, HTML, XHTML, texto plano, </a:t>
                      </a:r>
                      <a:r>
                        <a:rPr lang="es-ES" sz="1400" dirty="0" err="1">
                          <a:latin typeface="Calibri"/>
                          <a:ea typeface="Calibri"/>
                          <a:cs typeface="Times New Roman"/>
                        </a:rPr>
                        <a:t>vCard</a:t>
                      </a:r>
                      <a:r>
                        <a:rPr lang="es-ES" sz="1400" dirty="0">
                          <a:latin typeface="Calibri"/>
                          <a:ea typeface="Calibri"/>
                          <a:cs typeface="Times New Roman"/>
                        </a:rPr>
                        <a:t>-texto, </a:t>
                      </a:r>
                      <a:r>
                        <a:rPr lang="es-ES" sz="1400" dirty="0" err="1">
                          <a:latin typeface="Calibri"/>
                          <a:ea typeface="Calibri"/>
                          <a:cs typeface="Times New Roman"/>
                        </a:rPr>
                        <a:t>vCard-xml</a:t>
                      </a:r>
                      <a:r>
                        <a:rPr lang="es-ES" sz="1400" dirty="0">
                          <a:latin typeface="Calibri"/>
                          <a:ea typeface="Calibri"/>
                          <a:cs typeface="Times New Roman"/>
                        </a:rPr>
                        <a:t>, </a:t>
                      </a:r>
                      <a:r>
                        <a:rPr lang="es-ES" sz="1400" dirty="0" err="1">
                          <a:latin typeface="Calibri"/>
                          <a:ea typeface="Calibri"/>
                          <a:cs typeface="Times New Roman"/>
                        </a:rPr>
                        <a:t>Voice</a:t>
                      </a:r>
                      <a:r>
                        <a:rPr lang="es-ES" sz="1400" dirty="0">
                          <a:latin typeface="Calibri"/>
                          <a:ea typeface="Calibri"/>
                          <a:cs typeface="Times New Roman"/>
                        </a:rPr>
                        <a:t>-XML</a:t>
                      </a:r>
                    </a:p>
                  </a:txBody>
                  <a:tcPr marL="68580" marR="68580" marT="0" marB="0"/>
                </a:tc>
              </a:tr>
              <a:tr h="370840">
                <a:tc>
                  <a:txBody>
                    <a:bodyPr/>
                    <a:lstStyle/>
                    <a:p>
                      <a:pPr>
                        <a:lnSpc>
                          <a:spcPct val="115000"/>
                        </a:lnSpc>
                        <a:spcAft>
                          <a:spcPts val="0"/>
                        </a:spcAft>
                      </a:pPr>
                      <a:r>
                        <a:rPr lang="es-ES" sz="1400" dirty="0">
                          <a:latin typeface="Calibri"/>
                          <a:ea typeface="Calibri"/>
                          <a:cs typeface="Times New Roman"/>
                        </a:rPr>
                        <a:t>****</a:t>
                      </a:r>
                    </a:p>
                  </a:txBody>
                  <a:tcPr marL="68580" marR="68580" marT="0" marB="0"/>
                </a:tc>
                <a:tc>
                  <a:txBody>
                    <a:bodyPr/>
                    <a:lstStyle/>
                    <a:p>
                      <a:pPr>
                        <a:lnSpc>
                          <a:spcPct val="115000"/>
                        </a:lnSpc>
                        <a:spcAft>
                          <a:spcPts val="0"/>
                        </a:spcAft>
                      </a:pPr>
                      <a:r>
                        <a:rPr lang="es-ES" sz="1400" dirty="0">
                          <a:latin typeface="Calibri"/>
                          <a:ea typeface="Calibri"/>
                          <a:cs typeface="Times New Roman"/>
                        </a:rPr>
                        <a:t>SPARQL-XML, SPARQL-JSON, RDF-XML, RDF-N3, RDF-</a:t>
                      </a:r>
                      <a:r>
                        <a:rPr lang="es-ES" sz="1400" dirty="0" err="1">
                          <a:latin typeface="Calibri"/>
                          <a:ea typeface="Calibri"/>
                          <a:cs typeface="Times New Roman"/>
                        </a:rPr>
                        <a:t>Turtle</a:t>
                      </a:r>
                      <a:endParaRPr lang="es-ES" sz="1400" dirty="0">
                        <a:latin typeface="Calibri"/>
                        <a:ea typeface="Calibri"/>
                        <a:cs typeface="Times New Roman"/>
                      </a:endParaRPr>
                    </a:p>
                  </a:txBody>
                  <a:tcPr marL="68580" marR="68580" marT="0" marB="0"/>
                </a:tc>
              </a:tr>
            </a:tbl>
          </a:graphicData>
        </a:graphic>
      </p:graphicFrame>
      <p:graphicFrame>
        <p:nvGraphicFramePr>
          <p:cNvPr id="4" name="3 Tabla"/>
          <p:cNvGraphicFramePr>
            <a:graphicFrameLocks noGrp="1"/>
          </p:cNvGraphicFramePr>
          <p:nvPr/>
        </p:nvGraphicFramePr>
        <p:xfrm>
          <a:off x="467544" y="2060848"/>
          <a:ext cx="8208912" cy="1594098"/>
        </p:xfrm>
        <a:graphic>
          <a:graphicData uri="http://schemas.openxmlformats.org/drawingml/2006/table">
            <a:tbl>
              <a:tblPr bandRow="1">
                <a:tableStyleId>{5C22544A-7EE6-4342-B048-85BDC9FD1C3A}</a:tableStyleId>
              </a:tblPr>
              <a:tblGrid>
                <a:gridCol w="648072"/>
                <a:gridCol w="7560840"/>
              </a:tblGrid>
              <a:tr h="157728">
                <a:tc>
                  <a:txBody>
                    <a:bodyPr/>
                    <a:lstStyle/>
                    <a:p>
                      <a:pPr>
                        <a:lnSpc>
                          <a:spcPct val="115000"/>
                        </a:lnSpc>
                        <a:spcAft>
                          <a:spcPts val="0"/>
                        </a:spcAft>
                      </a:pPr>
                      <a:r>
                        <a:rPr lang="es-ES" sz="1400" dirty="0">
                          <a:latin typeface="Calibri"/>
                          <a:ea typeface="Calibri"/>
                          <a:cs typeface="Times New Roman"/>
                        </a:rPr>
                        <a:t>*</a:t>
                      </a:r>
                    </a:p>
                  </a:txBody>
                  <a:tcPr marL="68580" marR="68580" marT="0" marB="0"/>
                </a:tc>
                <a:tc>
                  <a:txBody>
                    <a:bodyPr/>
                    <a:lstStyle/>
                    <a:p>
                      <a:pPr>
                        <a:lnSpc>
                          <a:spcPct val="115000"/>
                        </a:lnSpc>
                        <a:spcAft>
                          <a:spcPts val="0"/>
                        </a:spcAft>
                      </a:pPr>
                      <a:r>
                        <a:rPr lang="es-ES" sz="1200" dirty="0" smtClean="0">
                          <a:latin typeface="Calibri"/>
                          <a:ea typeface="Calibri"/>
                          <a:cs typeface="Times New Roman"/>
                        </a:rPr>
                        <a:t>Ofrecer </a:t>
                      </a:r>
                      <a:r>
                        <a:rPr lang="es-ES" sz="1200" dirty="0">
                          <a:latin typeface="Calibri"/>
                          <a:ea typeface="Calibri"/>
                          <a:cs typeface="Times New Roman"/>
                        </a:rPr>
                        <a:t>datos disponibles en la web, en cualquier formato.</a:t>
                      </a:r>
                    </a:p>
                  </a:txBody>
                  <a:tcPr marL="68580" marR="68580" marT="0" marB="0"/>
                </a:tc>
              </a:tr>
              <a:tr h="216024">
                <a:tc>
                  <a:txBody>
                    <a:bodyPr/>
                    <a:lstStyle/>
                    <a:p>
                      <a:pPr>
                        <a:lnSpc>
                          <a:spcPct val="115000"/>
                        </a:lnSpc>
                        <a:spcAft>
                          <a:spcPts val="0"/>
                        </a:spcAft>
                      </a:pPr>
                      <a:r>
                        <a:rPr lang="es-ES" sz="1400" dirty="0">
                          <a:latin typeface="Calibri"/>
                          <a:ea typeface="Calibri"/>
                          <a:cs typeface="Times New Roman"/>
                        </a:rPr>
                        <a:t>**</a:t>
                      </a:r>
                    </a:p>
                  </a:txBody>
                  <a:tcPr marL="68580" marR="68580" marT="0" marB="0"/>
                </a:tc>
                <a:tc>
                  <a:txBody>
                    <a:bodyPr/>
                    <a:lstStyle/>
                    <a:p>
                      <a:pPr>
                        <a:lnSpc>
                          <a:spcPct val="115000"/>
                        </a:lnSpc>
                        <a:spcAft>
                          <a:spcPts val="0"/>
                        </a:spcAft>
                      </a:pPr>
                      <a:r>
                        <a:rPr lang="es-ES" sz="1200" dirty="0" smtClean="0">
                          <a:latin typeface="Calibri"/>
                          <a:ea typeface="Calibri"/>
                          <a:cs typeface="Times New Roman"/>
                        </a:rPr>
                        <a:t> Entregar los datos de manera estructurada.</a:t>
                      </a:r>
                      <a:endParaRPr lang="es-ES" sz="1200" dirty="0">
                        <a:latin typeface="Calibri"/>
                        <a:ea typeface="Calibri"/>
                        <a:cs typeface="Times New Roman"/>
                      </a:endParaRPr>
                    </a:p>
                  </a:txBody>
                  <a:tcPr marL="68580" marR="68580" marT="0" marB="0"/>
                </a:tc>
              </a:tr>
              <a:tr h="166187">
                <a:tc>
                  <a:txBody>
                    <a:bodyPr/>
                    <a:lstStyle/>
                    <a:p>
                      <a:pPr>
                        <a:lnSpc>
                          <a:spcPct val="115000"/>
                        </a:lnSpc>
                        <a:spcAft>
                          <a:spcPts val="0"/>
                        </a:spcAft>
                      </a:pPr>
                      <a:r>
                        <a:rPr lang="es-ES" sz="1400" dirty="0">
                          <a:latin typeface="Calibri"/>
                          <a:ea typeface="Calibri"/>
                          <a:cs typeface="Times New Roman"/>
                        </a:rPr>
                        <a:t>***</a:t>
                      </a:r>
                    </a:p>
                  </a:txBody>
                  <a:tcPr marL="68580" marR="68580" marT="0" marB="0"/>
                </a:tc>
                <a:tc>
                  <a:txBody>
                    <a:bodyPr/>
                    <a:lstStyle/>
                    <a:p>
                      <a:pPr>
                        <a:lnSpc>
                          <a:spcPct val="115000"/>
                        </a:lnSpc>
                        <a:spcAft>
                          <a:spcPts val="0"/>
                        </a:spcAft>
                      </a:pPr>
                      <a:r>
                        <a:rPr lang="es-ES" sz="1200" dirty="0">
                          <a:latin typeface="Calibri"/>
                          <a:ea typeface="Calibri"/>
                          <a:cs typeface="Times New Roman"/>
                        </a:rPr>
                        <a:t>Entregar los datos en un formato que no sea propietario.</a:t>
                      </a:r>
                    </a:p>
                  </a:txBody>
                  <a:tcPr marL="68580" marR="68580" marT="0" marB="0"/>
                </a:tc>
              </a:tr>
              <a:tr h="429748">
                <a:tc>
                  <a:txBody>
                    <a:bodyPr/>
                    <a:lstStyle/>
                    <a:p>
                      <a:pPr>
                        <a:lnSpc>
                          <a:spcPct val="115000"/>
                        </a:lnSpc>
                        <a:spcAft>
                          <a:spcPts val="0"/>
                        </a:spcAft>
                      </a:pPr>
                      <a:r>
                        <a:rPr lang="es-ES" sz="1400" dirty="0">
                          <a:latin typeface="Calibri"/>
                          <a:ea typeface="Calibri"/>
                          <a:cs typeface="Times New Roman"/>
                        </a:rPr>
                        <a:t>****</a:t>
                      </a:r>
                    </a:p>
                  </a:txBody>
                  <a:tcPr marL="68580" marR="68580" marT="0" marB="0"/>
                </a:tc>
                <a:tc>
                  <a:txBody>
                    <a:bodyPr/>
                    <a:lstStyle/>
                    <a:p>
                      <a:pPr>
                        <a:lnSpc>
                          <a:spcPct val="115000"/>
                        </a:lnSpc>
                        <a:spcAft>
                          <a:spcPts val="0"/>
                        </a:spcAft>
                      </a:pPr>
                      <a:r>
                        <a:rPr lang="es-ES" sz="1200" dirty="0">
                          <a:latin typeface="Calibri"/>
                          <a:ea typeface="Calibri"/>
                          <a:cs typeface="Times New Roman"/>
                        </a:rPr>
                        <a:t>Usar URL para identificar cosas y propiedades, de manera que se pueda apuntar a los datos de manera directa e individualizada. </a:t>
                      </a:r>
                    </a:p>
                  </a:txBody>
                  <a:tcPr marL="68580" marR="68580" marT="0" marB="0"/>
                </a:tc>
              </a:tr>
              <a:tr h="428258">
                <a:tc>
                  <a:txBody>
                    <a:bodyPr/>
                    <a:lstStyle/>
                    <a:p>
                      <a:pPr>
                        <a:lnSpc>
                          <a:spcPct val="115000"/>
                        </a:lnSpc>
                        <a:spcAft>
                          <a:spcPts val="0"/>
                        </a:spcAft>
                      </a:pPr>
                      <a:r>
                        <a:rPr lang="es-ES" sz="1400" dirty="0">
                          <a:latin typeface="Calibri"/>
                          <a:ea typeface="Calibri"/>
                          <a:cs typeface="Times New Roman"/>
                        </a:rPr>
                        <a:t>*****</a:t>
                      </a:r>
                    </a:p>
                  </a:txBody>
                  <a:tcPr marL="68580" marR="68580" marT="0" marB="0"/>
                </a:tc>
                <a:tc>
                  <a:txBody>
                    <a:bodyPr/>
                    <a:lstStyle/>
                    <a:p>
                      <a:pPr>
                        <a:lnSpc>
                          <a:spcPct val="115000"/>
                        </a:lnSpc>
                        <a:spcAft>
                          <a:spcPts val="0"/>
                        </a:spcAft>
                      </a:pPr>
                      <a:r>
                        <a:rPr lang="es-ES" sz="1200" dirty="0">
                          <a:latin typeface="Calibri"/>
                          <a:ea typeface="Calibri"/>
                          <a:cs typeface="Times New Roman"/>
                        </a:rPr>
                        <a:t>Vincular sus datos con los de otras personas, entregando su contexto. En la práctica, a que la información entregada también apunte a otras fuentes de datos. </a:t>
                      </a:r>
                    </a:p>
                  </a:txBody>
                  <a:tcPr marL="68580" marR="68580" marT="0" marB="0"/>
                </a:tc>
              </a:tr>
            </a:tbl>
          </a:graphicData>
        </a:graphic>
      </p:graphicFrame>
      <p:sp>
        <p:nvSpPr>
          <p:cNvPr id="11" name="2 Subtítulo"/>
          <p:cNvSpPr txBox="1">
            <a:spLocks/>
          </p:cNvSpPr>
          <p:nvPr/>
        </p:nvSpPr>
        <p:spPr>
          <a:xfrm>
            <a:off x="457200" y="1628800"/>
            <a:ext cx="8229600" cy="4695800"/>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es-ES" sz="2600" dirty="0" smtClean="0"/>
              <a:t>Formatos</a:t>
            </a:r>
            <a:endParaRPr kumimoji="0" lang="es-ES" sz="26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7" name="6 CuadroTexto"/>
          <p:cNvSpPr txBox="1"/>
          <p:nvPr/>
        </p:nvSpPr>
        <p:spPr>
          <a:xfrm>
            <a:off x="467544" y="5805264"/>
            <a:ext cx="8064896" cy="307777"/>
          </a:xfrm>
          <a:prstGeom prst="rect">
            <a:avLst/>
          </a:prstGeom>
          <a:noFill/>
        </p:spPr>
        <p:txBody>
          <a:bodyPr wrap="square" rtlCol="0">
            <a:spAutoFit/>
          </a:bodyPr>
          <a:lstStyle/>
          <a:p>
            <a:r>
              <a:rPr lang="es-ES" sz="1400" dirty="0" smtClean="0">
                <a:hlinkClick r:id="rId2"/>
              </a:rPr>
              <a:t>http://datos.gob.es/sites/default/files/SoporteRISP-Preguntas_Frecuentes-FAQ_abril2013.pdf</a:t>
            </a:r>
            <a:endParaRPr lang="es-ES" sz="14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Título"/>
          <p:cNvSpPr>
            <a:spLocks noGrp="1"/>
          </p:cNvSpPr>
          <p:nvPr>
            <p:ph type="title"/>
          </p:nvPr>
        </p:nvSpPr>
        <p:spPr/>
        <p:txBody>
          <a:bodyPr/>
          <a:lstStyle/>
          <a:p>
            <a:r>
              <a:rPr lang="es-ES" smtClean="0"/>
              <a:t>C9 – Clasificación y Priorización semiautomática de solicitantes</a:t>
            </a:r>
            <a:endParaRPr lang="es-ES" dirty="0"/>
          </a:p>
        </p:txBody>
      </p:sp>
      <p:sp>
        <p:nvSpPr>
          <p:cNvPr id="3" name="2 Subtítulo"/>
          <p:cNvSpPr>
            <a:spLocks noGrp="1"/>
          </p:cNvSpPr>
          <p:nvPr>
            <p:ph idx="1"/>
          </p:nvPr>
        </p:nvSpPr>
        <p:spPr/>
        <p:txBody>
          <a:bodyPr>
            <a:normAutofit lnSpcReduction="10000"/>
          </a:bodyPr>
          <a:lstStyle/>
          <a:p>
            <a:r>
              <a:rPr lang="es-ES" dirty="0" smtClean="0"/>
              <a:t>Data </a:t>
            </a:r>
            <a:r>
              <a:rPr lang="es-ES" dirty="0" err="1" smtClean="0"/>
              <a:t>Mining</a:t>
            </a:r>
            <a:r>
              <a:rPr lang="es-ES" dirty="0" smtClean="0"/>
              <a:t> (herramientas de BI)</a:t>
            </a:r>
          </a:p>
          <a:p>
            <a:pPr lvl="1"/>
            <a:r>
              <a:rPr lang="es-ES" dirty="0" err="1" smtClean="0"/>
              <a:t>Clustering</a:t>
            </a:r>
            <a:endParaRPr lang="es-ES" dirty="0" smtClean="0"/>
          </a:p>
          <a:p>
            <a:pPr lvl="2"/>
            <a:r>
              <a:rPr lang="es-ES" dirty="0" smtClean="0"/>
              <a:t>Supervisado / no supervisados como K-Medias</a:t>
            </a:r>
          </a:p>
          <a:p>
            <a:pPr lvl="1"/>
            <a:r>
              <a:rPr lang="es-ES" dirty="0" smtClean="0"/>
              <a:t>Redes neuronales</a:t>
            </a:r>
          </a:p>
          <a:p>
            <a:pPr lvl="1"/>
            <a:r>
              <a:rPr lang="es-ES" dirty="0" smtClean="0"/>
              <a:t>Árboles de decisión</a:t>
            </a:r>
          </a:p>
          <a:p>
            <a:r>
              <a:rPr lang="es-ES" dirty="0" smtClean="0"/>
              <a:t>Sistemas expertos</a:t>
            </a:r>
          </a:p>
          <a:p>
            <a:pPr lvl="1"/>
            <a:r>
              <a:rPr lang="es-ES" dirty="0" smtClean="0"/>
              <a:t>Base de conocimiento (reglas), motor de inferencia…</a:t>
            </a:r>
          </a:p>
          <a:p>
            <a:r>
              <a:rPr lang="es-ES" dirty="0" smtClean="0"/>
              <a:t>Activos semánticos: OWL</a:t>
            </a:r>
            <a:r>
              <a:rPr lang="es-ES" smtClean="0"/>
              <a:t>, RDF </a:t>
            </a:r>
            <a:r>
              <a:rPr lang="es-ES" dirty="0" smtClean="0"/>
              <a:t>y SPARQL.</a:t>
            </a:r>
          </a:p>
          <a:p>
            <a:pPr lvl="1"/>
            <a:r>
              <a:rPr lang="es-ES" dirty="0" smtClean="0"/>
              <a:t>Representación de los perfiles de los usuarios en RDF, basándose en taxonomías. </a:t>
            </a:r>
          </a:p>
          <a:p>
            <a:pPr lvl="1"/>
            <a:r>
              <a:rPr lang="fr-FR" u="sng" dirty="0" smtClean="0">
                <a:hlinkClick r:id="rId2"/>
              </a:rPr>
              <a:t>https://ec.europa.eu/eures/page/homepage?lang=es</a:t>
            </a:r>
            <a:endParaRPr lang="es-ES" dirty="0" smtClean="0"/>
          </a:p>
          <a:p>
            <a:pPr lvl="1"/>
            <a:endParaRPr lang="es-ES" dirty="0" smtClean="0"/>
          </a:p>
        </p:txBody>
      </p:sp>
      <p:pic>
        <p:nvPicPr>
          <p:cNvPr id="3074" name="Picture 2" descr="EURES-The European Job Mobility Portal"/>
          <p:cNvPicPr>
            <a:picLocks noChangeAspect="1" noChangeArrowheads="1"/>
          </p:cNvPicPr>
          <p:nvPr/>
        </p:nvPicPr>
        <p:blipFill>
          <a:blip r:embed="rId3" cstate="print"/>
          <a:srcRect t="8401"/>
          <a:stretch>
            <a:fillRect/>
          </a:stretch>
        </p:blipFill>
        <p:spPr bwMode="auto">
          <a:xfrm>
            <a:off x="5798418" y="6021288"/>
            <a:ext cx="3238078" cy="785131"/>
          </a:xfrm>
          <a:prstGeom prst="rect">
            <a:avLst/>
          </a:prstGeom>
          <a:noFill/>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Título"/>
          <p:cNvSpPr>
            <a:spLocks noGrp="1"/>
          </p:cNvSpPr>
          <p:nvPr>
            <p:ph type="title"/>
          </p:nvPr>
        </p:nvSpPr>
        <p:spPr/>
        <p:txBody>
          <a:bodyPr/>
          <a:lstStyle/>
          <a:p>
            <a:r>
              <a:rPr lang="es-ES" dirty="0" smtClean="0"/>
              <a:t>C10 – Agencia TIC &amp; CORA</a:t>
            </a:r>
            <a:endParaRPr lang="es-ES" dirty="0"/>
          </a:p>
        </p:txBody>
      </p:sp>
      <p:sp>
        <p:nvSpPr>
          <p:cNvPr id="3" name="2 Subtítulo"/>
          <p:cNvSpPr>
            <a:spLocks noGrp="1"/>
          </p:cNvSpPr>
          <p:nvPr>
            <p:ph idx="1"/>
          </p:nvPr>
        </p:nvSpPr>
        <p:spPr/>
        <p:txBody>
          <a:bodyPr>
            <a:normAutofit fontScale="62500" lnSpcReduction="20000"/>
          </a:bodyPr>
          <a:lstStyle/>
          <a:p>
            <a:r>
              <a:rPr lang="es-ES" dirty="0" smtClean="0"/>
              <a:t>Contratación</a:t>
            </a:r>
          </a:p>
          <a:p>
            <a:pPr lvl="1"/>
            <a:r>
              <a:rPr lang="es-ES" b="1" dirty="0" smtClean="0"/>
              <a:t>R.D. 806/2014. Artículo 16.2 </a:t>
            </a:r>
            <a:r>
              <a:rPr lang="es-ES" dirty="0" smtClean="0"/>
              <a:t>la DTIC </a:t>
            </a:r>
            <a:r>
              <a:rPr lang="es-ES" i="1" dirty="0" smtClean="0"/>
              <a:t>realizará el informe técnico preceptivo de la memoria y los pliegos de prescripciones técnicas de las siguientes contrataciones de bienes y servicios informáticos</a:t>
            </a:r>
            <a:r>
              <a:rPr lang="es-ES" dirty="0" smtClean="0"/>
              <a:t>, entre otros para los contratos de servicios y los de suministro de equipos y programas para el tratamiento de la información.</a:t>
            </a:r>
          </a:p>
          <a:p>
            <a:endParaRPr lang="es-ES" dirty="0" smtClean="0"/>
          </a:p>
          <a:p>
            <a:r>
              <a:rPr lang="es-ES" dirty="0" smtClean="0"/>
              <a:t>Reutilización  de servicios e infraestructuras o adaptación de soluciones CTT</a:t>
            </a:r>
            <a:br>
              <a:rPr lang="es-ES" dirty="0" smtClean="0"/>
            </a:br>
            <a:endParaRPr lang="es-ES" dirty="0" smtClean="0"/>
          </a:p>
          <a:p>
            <a:r>
              <a:rPr lang="es-ES" dirty="0" smtClean="0"/>
              <a:t>Uso OBLIGATORIO de los servicios designados como </a:t>
            </a:r>
            <a:r>
              <a:rPr lang="es-ES" u="sng" dirty="0" smtClean="0"/>
              <a:t>servicios comunes</a:t>
            </a:r>
            <a:r>
              <a:rPr lang="es-ES" dirty="0" smtClean="0"/>
              <a:t> (Catálogo de Servicios Comunes) </a:t>
            </a:r>
          </a:p>
          <a:p>
            <a:pPr lvl="1"/>
            <a:r>
              <a:rPr lang="es-ES" b="1" dirty="0" smtClean="0"/>
              <a:t>RD 806/2014. Artículo 10</a:t>
            </a:r>
          </a:p>
          <a:p>
            <a:pPr lvl="1"/>
            <a:r>
              <a:rPr lang="es-ES" i="1" dirty="0" smtClean="0"/>
              <a:t>1. Los medios y servicios TIC de la AGE y sus Organismos Públicos serán declarados de uso compartido cuando, en razón de su naturaleza o del interés común, respondan a necesidades transversales de un número significativo de unidades administrativas.</a:t>
            </a:r>
          </a:p>
          <a:p>
            <a:pPr lvl="1"/>
            <a:r>
              <a:rPr lang="es-ES" i="1" dirty="0" smtClean="0"/>
              <a:t>3.La utilización de los medios y servicios compartidos será de carácter </a:t>
            </a:r>
            <a:r>
              <a:rPr lang="es-ES" b="1" i="1" dirty="0" smtClean="0"/>
              <a:t>obligatorio y sustitutivo </a:t>
            </a:r>
            <a:r>
              <a:rPr lang="es-ES" i="1" dirty="0" smtClean="0"/>
              <a:t>respecto a los medios y servicios particulares empleados por las distintas unidades.</a:t>
            </a:r>
            <a:br>
              <a:rPr lang="es-ES" i="1" dirty="0" smtClean="0"/>
            </a:br>
            <a:r>
              <a:rPr lang="es-ES" i="1" dirty="0" smtClean="0"/>
              <a:t>La DTIC establecerá un Catálogo de Servicios Comunes del que formarán parte los medios y servicios compartidos, así como aquellas infraestructuras técnicas o aplicaciones desarrolladas por la DTIC cuya provisión de manera compartida facilite la aplicación de economías de escala y contribuya a la racionalización y simplificación de la actuación administrativa.</a:t>
            </a:r>
            <a:endParaRPr lang="es-ES" i="1"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80928"/>
            <a:ext cx="8229600" cy="1143000"/>
          </a:xfrm>
        </p:spPr>
        <p:txBody>
          <a:bodyPr/>
          <a:lstStyle/>
          <a:p>
            <a:pPr algn="ctr"/>
            <a:r>
              <a:rPr lang="es-ES" sz="7200" dirty="0" smtClean="0"/>
              <a:t>Muchas gracias</a:t>
            </a:r>
            <a:endParaRPr lang="es-ES" sz="7200" b="0" dirty="0"/>
          </a:p>
        </p:txBody>
      </p:sp>
      <p:sp>
        <p:nvSpPr>
          <p:cNvPr id="4" name="3 Marcador de número de diapositiva"/>
          <p:cNvSpPr>
            <a:spLocks noGrp="1"/>
          </p:cNvSpPr>
          <p:nvPr>
            <p:ph type="sldNum" sz="quarter" idx="12"/>
          </p:nvPr>
        </p:nvSpPr>
        <p:spPr/>
        <p:txBody>
          <a:bodyPr/>
          <a:lstStyle/>
          <a:p>
            <a:fld id="{EA6A86CE-E230-468D-8D9F-BAF08F0456DF}" type="slidenum">
              <a:rPr lang="es-ES" smtClean="0"/>
              <a:pPr/>
              <a:t>57</a:t>
            </a:fld>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Pregunta 1 – Caso concreto</a:t>
            </a:r>
            <a:endParaRPr lang="es-ES" dirty="0"/>
          </a:p>
        </p:txBody>
      </p:sp>
      <p:sp>
        <p:nvSpPr>
          <p:cNvPr id="3" name="2 Marcador de contenido"/>
          <p:cNvSpPr>
            <a:spLocks noGrp="1"/>
          </p:cNvSpPr>
          <p:nvPr>
            <p:ph idx="1"/>
          </p:nvPr>
        </p:nvSpPr>
        <p:spPr/>
        <p:txBody>
          <a:bodyPr>
            <a:normAutofit fontScale="92500"/>
          </a:bodyPr>
          <a:lstStyle/>
          <a:p>
            <a:r>
              <a:rPr lang="es-ES" b="1" dirty="0" smtClean="0"/>
              <a:t>Objetivo.  </a:t>
            </a:r>
            <a:r>
              <a:rPr lang="es-ES" dirty="0" smtClean="0"/>
              <a:t>Base tecnológica al Plan de Empleo</a:t>
            </a:r>
            <a:endParaRPr lang="es-ES" b="1" dirty="0" smtClean="0"/>
          </a:p>
          <a:p>
            <a:r>
              <a:rPr lang="es-ES" b="1" dirty="0" smtClean="0"/>
              <a:t>Descripción. </a:t>
            </a:r>
            <a:r>
              <a:rPr lang="es-ES" dirty="0" smtClean="0"/>
              <a:t>Portal web accesible desde internet, la intranet y desde todos los dispositivos, incluidos móviles.</a:t>
            </a:r>
          </a:p>
          <a:p>
            <a:r>
              <a:rPr lang="es-ES" b="1" dirty="0" smtClean="0"/>
              <a:t>Ventajas.</a:t>
            </a:r>
          </a:p>
          <a:p>
            <a:pPr lvl="1"/>
            <a:r>
              <a:rPr lang="es-ES" b="1" dirty="0" smtClean="0"/>
              <a:t>Administración(</a:t>
            </a:r>
            <a:r>
              <a:rPr lang="es-ES" b="1" dirty="0" err="1" smtClean="0"/>
              <a:t>MEySS</a:t>
            </a:r>
            <a:r>
              <a:rPr lang="es-ES" b="1" dirty="0" smtClean="0"/>
              <a:t>).</a:t>
            </a:r>
          </a:p>
          <a:p>
            <a:pPr lvl="2"/>
            <a:r>
              <a:rPr lang="es-ES" u="sng" dirty="0" smtClean="0"/>
              <a:t>Ahorro</a:t>
            </a:r>
            <a:r>
              <a:rPr lang="es-ES" dirty="0" smtClean="0"/>
              <a:t>. Respecto al papel </a:t>
            </a:r>
            <a:r>
              <a:rPr lang="es-ES" dirty="0" smtClean="0">
                <a:sym typeface="Wingdings" pitchFamily="2" charset="2"/>
              </a:rPr>
              <a:t> 38 M€</a:t>
            </a:r>
            <a:endParaRPr lang="es-ES" dirty="0" smtClean="0"/>
          </a:p>
          <a:p>
            <a:pPr lvl="3"/>
            <a:r>
              <a:rPr lang="es-ES" dirty="0" smtClean="0"/>
              <a:t>75 €/trámite (Modelo de Costes Estándar de la Comisión),</a:t>
            </a:r>
          </a:p>
          <a:p>
            <a:pPr lvl="3"/>
            <a:r>
              <a:rPr lang="es-ES" dirty="0" smtClean="0">
                <a:sym typeface="Wingdings" pitchFamily="2" charset="2"/>
              </a:rPr>
              <a:t>500.000 procedimientos (60% del publico objetivo de 850.000)</a:t>
            </a:r>
          </a:p>
          <a:p>
            <a:pPr lvl="2"/>
            <a:r>
              <a:rPr lang="es-ES" u="sng" dirty="0" smtClean="0">
                <a:sym typeface="Wingdings" pitchFamily="2" charset="2"/>
              </a:rPr>
              <a:t>Mejora de los ingresos. </a:t>
            </a:r>
            <a:r>
              <a:rPr lang="es-ES" dirty="0" smtClean="0">
                <a:sym typeface="Wingdings" pitchFamily="2" charset="2"/>
              </a:rPr>
              <a:t>Por incremento de cotizaciones sociales debido a los jóvenes que se incorporan al mercado fruto de este plan.</a:t>
            </a:r>
          </a:p>
          <a:p>
            <a:pPr lvl="2"/>
            <a:r>
              <a:rPr lang="es-ES" u="sng" dirty="0" smtClean="0">
                <a:sym typeface="Wingdings" pitchFamily="2" charset="2"/>
              </a:rPr>
              <a:t>Mejora de la imagen. </a:t>
            </a:r>
            <a:r>
              <a:rPr lang="es-ES" dirty="0" smtClean="0">
                <a:sym typeface="Wingdings" pitchFamily="2" charset="2"/>
              </a:rPr>
              <a:t>Cercanía al ciudadano – 78% población es internauta y </a:t>
            </a:r>
            <a:r>
              <a:rPr lang="es-ES" dirty="0" smtClean="0"/>
              <a:t>Calidad de los servicios -  </a:t>
            </a:r>
            <a:endParaRPr lang="es-ES" b="1" dirty="0" smtClean="0"/>
          </a:p>
          <a:p>
            <a:endParaRPr lang="es-ES" b="1" dirty="0"/>
          </a:p>
        </p:txBody>
      </p:sp>
      <p:sp>
        <p:nvSpPr>
          <p:cNvPr id="4" name="3 Marcador de número de diapositiva"/>
          <p:cNvSpPr>
            <a:spLocks noGrp="1"/>
          </p:cNvSpPr>
          <p:nvPr>
            <p:ph type="sldNum" sz="quarter" idx="12"/>
          </p:nvPr>
        </p:nvSpPr>
        <p:spPr/>
        <p:txBody>
          <a:bodyPr/>
          <a:lstStyle/>
          <a:p>
            <a:fld id="{EA6A86CE-E230-468D-8D9F-BAF08F0456DF}" type="slidenum">
              <a:rPr lang="es-ES" smtClean="0"/>
              <a:pPr/>
              <a:t>6</a:t>
            </a:fld>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ES" dirty="0" smtClean="0"/>
              <a:t>Pregunta 1 – Caso concreto</a:t>
            </a:r>
            <a:endParaRPr lang="es-ES" dirty="0"/>
          </a:p>
        </p:txBody>
      </p:sp>
      <p:sp>
        <p:nvSpPr>
          <p:cNvPr id="3" name="2 Marcador de contenido"/>
          <p:cNvSpPr>
            <a:spLocks noGrp="1"/>
          </p:cNvSpPr>
          <p:nvPr>
            <p:ph idx="1"/>
          </p:nvPr>
        </p:nvSpPr>
        <p:spPr/>
        <p:txBody>
          <a:bodyPr>
            <a:normAutofit fontScale="92500" lnSpcReduction="20000"/>
          </a:bodyPr>
          <a:lstStyle/>
          <a:p>
            <a:r>
              <a:rPr lang="es-ES" b="1" dirty="0" smtClean="0"/>
              <a:t>Mas Ventajas</a:t>
            </a:r>
          </a:p>
          <a:p>
            <a:pPr lvl="1"/>
            <a:r>
              <a:rPr lang="es-ES" b="1" dirty="0" smtClean="0"/>
              <a:t>Jóvenes.</a:t>
            </a:r>
          </a:p>
          <a:p>
            <a:pPr lvl="2"/>
            <a:r>
              <a:rPr lang="es-ES" u="sng" dirty="0" smtClean="0"/>
              <a:t>Agilidad</a:t>
            </a:r>
            <a:r>
              <a:rPr lang="es-ES" dirty="0" smtClean="0"/>
              <a:t> en la tramitación</a:t>
            </a:r>
          </a:p>
          <a:p>
            <a:pPr lvl="2"/>
            <a:r>
              <a:rPr lang="es-ES" u="sng" dirty="0" smtClean="0"/>
              <a:t>Cercanía</a:t>
            </a:r>
            <a:r>
              <a:rPr lang="es-ES" dirty="0" smtClean="0"/>
              <a:t>. Acceso al servicio desde los medios que más utilizan móvil</a:t>
            </a:r>
          </a:p>
          <a:p>
            <a:pPr lvl="2"/>
            <a:r>
              <a:rPr lang="es-ES" u="sng" dirty="0" smtClean="0"/>
              <a:t>Simplificación</a:t>
            </a:r>
            <a:r>
              <a:rPr lang="es-ES" dirty="0" smtClean="0"/>
              <a:t> de los trámites. Solo aportar documentación imprescindible gracias a la Plataforma de Intermediación.</a:t>
            </a:r>
          </a:p>
          <a:p>
            <a:pPr lvl="1"/>
            <a:r>
              <a:rPr lang="es-ES" b="1" dirty="0" smtClean="0"/>
              <a:t>Entidades Oferentes</a:t>
            </a:r>
          </a:p>
          <a:p>
            <a:pPr lvl="2"/>
            <a:r>
              <a:rPr lang="es-ES" u="sng" dirty="0" smtClean="0"/>
              <a:t>Acceso sencillo </a:t>
            </a:r>
            <a:r>
              <a:rPr lang="es-ES" dirty="0" smtClean="0"/>
              <a:t>a la financiación</a:t>
            </a:r>
          </a:p>
          <a:p>
            <a:pPr lvl="2"/>
            <a:r>
              <a:rPr lang="es-ES" u="sng" dirty="0" smtClean="0"/>
              <a:t>Oportunidades</a:t>
            </a:r>
            <a:r>
              <a:rPr lang="es-ES" dirty="0" smtClean="0"/>
              <a:t> de negocio.</a:t>
            </a:r>
          </a:p>
          <a:p>
            <a:r>
              <a:rPr lang="es-ES" b="1" dirty="0" smtClean="0"/>
              <a:t>Plazo. </a:t>
            </a:r>
            <a:r>
              <a:rPr lang="es-ES" dirty="0" smtClean="0"/>
              <a:t>10 meses.</a:t>
            </a:r>
          </a:p>
          <a:p>
            <a:r>
              <a:rPr lang="es-ES" b="1" dirty="0" smtClean="0"/>
              <a:t>Inversión. </a:t>
            </a:r>
            <a:r>
              <a:rPr lang="es-ES" dirty="0" smtClean="0"/>
              <a:t>215.000 €</a:t>
            </a:r>
            <a:endParaRPr lang="es-ES" b="1" dirty="0" smtClean="0"/>
          </a:p>
          <a:p>
            <a:r>
              <a:rPr lang="es-ES" b="1" dirty="0" smtClean="0"/>
              <a:t>Factores Críticos de Éxito. </a:t>
            </a:r>
          </a:p>
          <a:p>
            <a:pPr lvl="1"/>
            <a:r>
              <a:rPr lang="es-ES" dirty="0" smtClean="0"/>
              <a:t>Normativa necesaria a tiempo.</a:t>
            </a:r>
          </a:p>
          <a:p>
            <a:pPr lvl="1"/>
            <a:r>
              <a:rPr lang="es-ES" dirty="0" smtClean="0"/>
              <a:t>Llegar a todos los actores. Difusión y campañas publicitarias.</a:t>
            </a:r>
          </a:p>
          <a:p>
            <a:endParaRPr lang="es-ES" dirty="0"/>
          </a:p>
        </p:txBody>
      </p:sp>
      <p:sp>
        <p:nvSpPr>
          <p:cNvPr id="4" name="3 Marcador de número de diapositiva"/>
          <p:cNvSpPr>
            <a:spLocks noGrp="1"/>
          </p:cNvSpPr>
          <p:nvPr>
            <p:ph type="sldNum" sz="quarter" idx="12"/>
          </p:nvPr>
        </p:nvSpPr>
        <p:spPr/>
        <p:txBody>
          <a:bodyPr/>
          <a:lstStyle/>
          <a:p>
            <a:fld id="{EA6A86CE-E230-468D-8D9F-BAF08F0456DF}" type="slidenum">
              <a:rPr lang="es-ES" smtClean="0"/>
              <a:pPr/>
              <a:t>7</a:t>
            </a:fld>
            <a:endParaRPr lang="es-E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3068960"/>
            <a:ext cx="7851648" cy="2520280"/>
          </a:xfrm>
        </p:spPr>
        <p:txBody>
          <a:bodyPr>
            <a:normAutofit fontScale="90000"/>
          </a:bodyPr>
          <a:lstStyle/>
          <a:p>
            <a:r>
              <a:rPr lang="es-ES" sz="4400" dirty="0" smtClean="0"/>
              <a:t>Pregunta 2: </a:t>
            </a:r>
            <a:r>
              <a:rPr lang="es-ES" sz="4400" b="0" dirty="0"/>
              <a:t/>
            </a:r>
            <a:br>
              <a:rPr lang="es-ES" sz="4400" b="0" dirty="0"/>
            </a:br>
            <a:r>
              <a:rPr lang="es-ES" sz="4400" b="0" dirty="0" smtClean="0"/>
              <a:t>Diagrama de Contexto del Sistema. </a:t>
            </a:r>
            <a:r>
              <a:rPr lang="es-ES" b="0" dirty="0"/>
              <a:t/>
            </a:r>
            <a:br>
              <a:rPr lang="es-ES" b="0" dirty="0"/>
            </a:br>
            <a:endParaRPr lang="es-ES" dirty="0"/>
          </a:p>
        </p:txBody>
      </p:sp>
      <p:pic>
        <p:nvPicPr>
          <p:cNvPr id="68610" name="Picture 2" descr="Preparatic XXII"/>
          <p:cNvPicPr>
            <a:picLocks noChangeAspect="1" noChangeArrowheads="1"/>
          </p:cNvPicPr>
          <p:nvPr/>
        </p:nvPicPr>
        <p:blipFill>
          <a:blip r:embed="rId3" cstate="print"/>
          <a:srcRect/>
          <a:stretch>
            <a:fillRect/>
          </a:stretch>
        </p:blipFill>
        <p:spPr bwMode="auto">
          <a:xfrm>
            <a:off x="395536" y="332656"/>
            <a:ext cx="2238375" cy="790576"/>
          </a:xfrm>
          <a:prstGeom prst="rect">
            <a:avLst/>
          </a:prstGeom>
          <a:noFill/>
        </p:spPr>
      </p:pic>
    </p:spTree>
    <p:extLst>
      <p:ext uri="{BB962C8B-B14F-4D97-AF65-F5344CB8AC3E}">
        <p14:creationId xmlns:p14="http://schemas.microsoft.com/office/powerpoint/2010/main" val="3159013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ES" b="0" dirty="0" smtClean="0"/>
              <a:t>Pregunta 2</a:t>
            </a:r>
            <a:endParaRPr lang="es-ES" b="0" dirty="0"/>
          </a:p>
        </p:txBody>
      </p:sp>
      <p:sp>
        <p:nvSpPr>
          <p:cNvPr id="7" name="6 Marcador de contenido"/>
          <p:cNvSpPr>
            <a:spLocks noGrp="1"/>
          </p:cNvSpPr>
          <p:nvPr>
            <p:ph idx="1"/>
          </p:nvPr>
        </p:nvSpPr>
        <p:spPr/>
        <p:txBody>
          <a:bodyPr>
            <a:normAutofit/>
          </a:bodyPr>
          <a:lstStyle/>
          <a:p>
            <a:pPr>
              <a:lnSpc>
                <a:spcPct val="150000"/>
              </a:lnSpc>
            </a:pPr>
            <a:r>
              <a:rPr lang="es-ES" sz="3200" b="1" dirty="0" smtClean="0"/>
              <a:t>Diagrama de Contexto</a:t>
            </a:r>
          </a:p>
          <a:p>
            <a:pPr>
              <a:lnSpc>
                <a:spcPct val="150000"/>
              </a:lnSpc>
            </a:pPr>
            <a:r>
              <a:rPr lang="es-ES" sz="3200" dirty="0" smtClean="0"/>
              <a:t>Un DC = DFD de nivel cero</a:t>
            </a:r>
          </a:p>
          <a:p>
            <a:pPr>
              <a:lnSpc>
                <a:spcPct val="150000"/>
              </a:lnSpc>
            </a:pPr>
            <a:r>
              <a:rPr lang="es-ES" sz="3200" dirty="0" smtClean="0"/>
              <a:t>Elementos? El sistema y la entidades exteriores con las que se relaciona</a:t>
            </a:r>
          </a:p>
          <a:p>
            <a:pPr>
              <a:lnSpc>
                <a:spcPct val="150000"/>
              </a:lnSpc>
            </a:pPr>
            <a:r>
              <a:rPr lang="es-ES" sz="3200" dirty="0" smtClean="0"/>
              <a:t>Atender a los tipos de diálogos</a:t>
            </a:r>
          </a:p>
        </p:txBody>
      </p:sp>
      <p:sp>
        <p:nvSpPr>
          <p:cNvPr id="5" name="4 Marcador de número de diapositiva"/>
          <p:cNvSpPr>
            <a:spLocks noGrp="1"/>
          </p:cNvSpPr>
          <p:nvPr>
            <p:ph type="sldNum" sz="quarter" idx="12"/>
          </p:nvPr>
        </p:nvSpPr>
        <p:spPr/>
        <p:txBody>
          <a:bodyPr/>
          <a:lstStyle/>
          <a:p>
            <a:fld id="{EA6A86CE-E230-468D-8D9F-BAF08F0456DF}" type="slidenum">
              <a:rPr lang="es-ES" smtClean="0"/>
              <a:pPr/>
              <a:t>9</a:t>
            </a:fld>
            <a:endParaRPr lang="es-ES"/>
          </a:p>
        </p:txBody>
      </p:sp>
    </p:spTree>
    <p:extLst>
      <p:ext uri="{BB962C8B-B14F-4D97-AF65-F5344CB8AC3E}">
        <p14:creationId xmlns:p14="http://schemas.microsoft.com/office/powerpoint/2010/main" val="26960054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2268</TotalTime>
  <Words>6033</Words>
  <Application>Microsoft Office PowerPoint</Application>
  <PresentationFormat>Presentación en pantalla (4:3)</PresentationFormat>
  <Paragraphs>719</Paragraphs>
  <Slides>57</Slides>
  <Notes>28</Notes>
  <HiddenSlides>0</HiddenSlides>
  <MMClips>0</MMClips>
  <ScaleCrop>false</ScaleCrop>
  <HeadingPairs>
    <vt:vector size="4" baseType="variant">
      <vt:variant>
        <vt:lpstr>Tema</vt:lpstr>
      </vt:variant>
      <vt:variant>
        <vt:i4>1</vt:i4>
      </vt:variant>
      <vt:variant>
        <vt:lpstr>Títulos de diapositiva</vt:lpstr>
      </vt:variant>
      <vt:variant>
        <vt:i4>57</vt:i4>
      </vt:variant>
    </vt:vector>
  </HeadingPairs>
  <TitlesOfParts>
    <vt:vector size="58" baseType="lpstr">
      <vt:lpstr>Flujo</vt:lpstr>
      <vt:lpstr>4º Examen convocatoria 2013:  Realizado el 26 de Abril de 2014 </vt:lpstr>
      <vt:lpstr>A tener en cuenta</vt:lpstr>
      <vt:lpstr>Pregunta 1 – Informe Ejecutivo:  Informe ejecutivo sobre el sistema integrado de información y seguimiento para su  presentación  en  el  Comité  de  Dirección  de  la  Ministra  de  Empleo  y Seguridad Social. </vt:lpstr>
      <vt:lpstr>Pregunta 1 – Consejos generales</vt:lpstr>
      <vt:lpstr>Pregunta 1 – Consejos Generales</vt:lpstr>
      <vt:lpstr>Pregunta 1 – Caso concreto</vt:lpstr>
      <vt:lpstr>Pregunta 1 – Caso concreto</vt:lpstr>
      <vt:lpstr>Pregunta 2:  Diagrama de Contexto del Sistema.  </vt:lpstr>
      <vt:lpstr>Pregunta 2</vt:lpstr>
      <vt:lpstr>Pregunta 2</vt:lpstr>
      <vt:lpstr>Presentación de PowerPoint</vt:lpstr>
      <vt:lpstr>Pregunta 3:   Modelo de datos del sistema, señalando las principales entidades.  </vt:lpstr>
      <vt:lpstr>Pregunta 3 - Consejos generales</vt:lpstr>
      <vt:lpstr>Pregunta 3 – Caso concreto</vt:lpstr>
      <vt:lpstr>Pregunta 4:  Análisis, diseño y justificación de la arquitectura de la solución propuesta, tanto lógica como de infraestructura.  </vt:lpstr>
      <vt:lpstr>Arquitectura Lógica – Consejos</vt:lpstr>
      <vt:lpstr>Arquitectura Lógica - Solución</vt:lpstr>
      <vt:lpstr>Capa de Presentación</vt:lpstr>
      <vt:lpstr>Capa de Lógica de Negocio (I)</vt:lpstr>
      <vt:lpstr>Capa de Lógica de Negocio (II)</vt:lpstr>
      <vt:lpstr>Capa de Acceso a Datos y Servicios</vt:lpstr>
      <vt:lpstr>Arquitectura Física - Consejos</vt:lpstr>
      <vt:lpstr>Arquitectura Física</vt:lpstr>
      <vt:lpstr>Pregunta 5:  Estimación global de recursos económicos, técnicos y humanos, junto con la planificación temporal de los trabajos.  </vt:lpstr>
      <vt:lpstr>Pregunta 5</vt:lpstr>
      <vt:lpstr>Pregunta 5</vt:lpstr>
      <vt:lpstr>Pregunta 5</vt:lpstr>
      <vt:lpstr>Pregunta 5</vt:lpstr>
      <vt:lpstr>Pregunta 5</vt:lpstr>
      <vt:lpstr>Pregunta 5</vt:lpstr>
      <vt:lpstr>Pregunta 5</vt:lpstr>
      <vt:lpstr>Pregunta 5</vt:lpstr>
      <vt:lpstr>Pregunta 5</vt:lpstr>
      <vt:lpstr>Recursos Humanos – Consejos</vt:lpstr>
      <vt:lpstr>Recursos Humanos</vt:lpstr>
      <vt:lpstr>Planificación - Consejos</vt:lpstr>
      <vt:lpstr>Planificación - Solución</vt:lpstr>
      <vt:lpstr>Estimación de recursos económicos</vt:lpstr>
      <vt:lpstr>Cuestiones Breves    </vt:lpstr>
      <vt:lpstr>C1 – Figura jurídica del portal</vt:lpstr>
      <vt:lpstr>C2 – Identificación y autenticación</vt:lpstr>
      <vt:lpstr>C2 – Identificación y autenticación</vt:lpstr>
      <vt:lpstr>C3 – Intermediación</vt:lpstr>
      <vt:lpstr>C4 – Notificaciones</vt:lpstr>
      <vt:lpstr>C4 – Notificaciones</vt:lpstr>
      <vt:lpstr>C5 - Movilidad</vt:lpstr>
      <vt:lpstr>C5 - Movilidad</vt:lpstr>
      <vt:lpstr>C6 – LOPD, ENI, ENS</vt:lpstr>
      <vt:lpstr>C6 – LOPD, ENI, ENS</vt:lpstr>
      <vt:lpstr>C6 – LOPD, ENI, ENS</vt:lpstr>
      <vt:lpstr>C6 – LOPD, ENI, ENS</vt:lpstr>
      <vt:lpstr>C7 – Certificados Electrónicos</vt:lpstr>
      <vt:lpstr>C8 – REUTILIZACIÓN</vt:lpstr>
      <vt:lpstr>C8 – REUTILIZACIÓN</vt:lpstr>
      <vt:lpstr>C9 – Clasificación y Priorización semiautomática de solicitantes</vt:lpstr>
      <vt:lpstr>C10 – Agencia TIC &amp; CORA</vt:lpstr>
      <vt:lpstr>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Mercado de trabajo</dc:title>
  <dc:creator>Santiago</dc:creator>
  <cp:lastModifiedBy>Avelino Carmona, María Teresa</cp:lastModifiedBy>
  <cp:revision>395</cp:revision>
  <dcterms:created xsi:type="dcterms:W3CDTF">2015-02-06T21:31:59Z</dcterms:created>
  <dcterms:modified xsi:type="dcterms:W3CDTF">2015-03-17T09:11:22Z</dcterms:modified>
</cp:coreProperties>
</file>