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83" r:id="rId1"/>
  </p:sldMasterIdLst>
  <p:notesMasterIdLst>
    <p:notesMasterId r:id="rId52"/>
  </p:notesMasterIdLst>
  <p:sldIdLst>
    <p:sldId id="256" r:id="rId2"/>
    <p:sldId id="257" r:id="rId3"/>
    <p:sldId id="291" r:id="rId4"/>
    <p:sldId id="329" r:id="rId5"/>
    <p:sldId id="330" r:id="rId6"/>
    <p:sldId id="331" r:id="rId7"/>
    <p:sldId id="332" r:id="rId8"/>
    <p:sldId id="333" r:id="rId9"/>
    <p:sldId id="292" r:id="rId10"/>
    <p:sldId id="334" r:id="rId11"/>
    <p:sldId id="293" r:id="rId12"/>
    <p:sldId id="298" r:id="rId13"/>
    <p:sldId id="299" r:id="rId14"/>
    <p:sldId id="301" r:id="rId15"/>
    <p:sldId id="321" r:id="rId16"/>
    <p:sldId id="302" r:id="rId17"/>
    <p:sldId id="316" r:id="rId18"/>
    <p:sldId id="294" r:id="rId19"/>
    <p:sldId id="335" r:id="rId20"/>
    <p:sldId id="336" r:id="rId21"/>
    <p:sldId id="341" r:id="rId22"/>
    <p:sldId id="342" r:id="rId23"/>
    <p:sldId id="343" r:id="rId24"/>
    <p:sldId id="340" r:id="rId25"/>
    <p:sldId id="344" r:id="rId26"/>
    <p:sldId id="295" r:id="rId27"/>
    <p:sldId id="345" r:id="rId28"/>
    <p:sldId id="352" r:id="rId29"/>
    <p:sldId id="346" r:id="rId30"/>
    <p:sldId id="347" r:id="rId31"/>
    <p:sldId id="348" r:id="rId32"/>
    <p:sldId id="349" r:id="rId33"/>
    <p:sldId id="350" r:id="rId34"/>
    <p:sldId id="351" r:id="rId35"/>
    <p:sldId id="296" r:id="rId36"/>
    <p:sldId id="303" r:id="rId37"/>
    <p:sldId id="322" r:id="rId38"/>
    <p:sldId id="323" r:id="rId39"/>
    <p:sldId id="324" r:id="rId40"/>
    <p:sldId id="325" r:id="rId41"/>
    <p:sldId id="326" r:id="rId42"/>
    <p:sldId id="327" r:id="rId43"/>
    <p:sldId id="304" r:id="rId44"/>
    <p:sldId id="311" r:id="rId45"/>
    <p:sldId id="319" r:id="rId46"/>
    <p:sldId id="318" r:id="rId47"/>
    <p:sldId id="328" r:id="rId48"/>
    <p:sldId id="320" r:id="rId49"/>
    <p:sldId id="313" r:id="rId50"/>
    <p:sldId id="297" r:id="rId51"/>
  </p:sldIdLst>
  <p:sldSz cx="9144000" cy="6858000" type="screen4x3"/>
  <p:notesSz cx="6813550" cy="994568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2269B4-8FA0-47A4-BF00-1540DDE098C4}">
  <a:tblStyle styleId="{A12269B4-8FA0-47A4-BF00-1540DDE098C4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3959917-CBD9-43D0-9F5A-E8FE3EDDEE1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B7DBF3F-AE34-4578-B462-FA02F99150CC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3" autoAdjust="0"/>
    <p:restoredTop sz="94660" autoAdjust="0"/>
  </p:normalViewPr>
  <p:slideViewPr>
    <p:cSldViewPr>
      <p:cViewPr varScale="1">
        <p:scale>
          <a:sx n="72" d="100"/>
          <a:sy n="72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1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Dropbox\Preparatic%2024\Sesiones\12-11-2016\Dat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Dropbox\Preparatic%2024\Sesiones\12-11-2016\Dat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Dropbox\Preparatic%2024\Sesiones\12-11-2016\Dat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30-4A7D-B546-BD66EDC222E6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30-4A7D-B546-BD66EDC222E6}"/>
              </c:ext>
            </c:extLst>
          </c:dPt>
          <c:val>
            <c:numRef>
              <c:f>(Hoja1!$D$2,Hoja1!$E$2)</c:f>
              <c:numCache>
                <c:formatCode>General</c:formatCode>
                <c:ptCount val="2"/>
                <c:pt idx="0">
                  <c:v>1425</c:v>
                </c:pt>
                <c:pt idx="1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30-4A7D-B546-BD66EDC22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AE-42DE-8EDC-27FB4261B10B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AE-42DE-8EDC-27FB4261B10B}"/>
              </c:ext>
            </c:extLst>
          </c:dPt>
          <c:val>
            <c:numRef>
              <c:f>(Hoja1!$E$2,Hoja1!$F$2)</c:f>
              <c:numCache>
                <c:formatCode>General</c:formatCode>
                <c:ptCount val="2"/>
                <c:pt idx="0">
                  <c:v>220</c:v>
                </c:pt>
                <c:pt idx="1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AE-42DE-8EDC-27FB4261B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EF-4850-84FE-329E8AD21086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EF-4850-84FE-329E8AD21086}"/>
              </c:ext>
            </c:extLst>
          </c:dPt>
          <c:val>
            <c:numRef>
              <c:f>(Hoja1!$F$2,Hoja1!$G$2)</c:f>
              <c:numCache>
                <c:formatCode>General</c:formatCode>
                <c:ptCount val="2"/>
                <c:pt idx="0">
                  <c:v>136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EF-4850-84FE-329E8AD21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image" Target="../media/image93.emf"/><Relationship Id="rId4" Type="http://schemas.openxmlformats.org/officeDocument/2006/relationships/image" Target="../media/image9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52537" cy="497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9435" y="0"/>
            <a:ext cx="2952537" cy="497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9446678"/>
            <a:ext cx="2952537" cy="497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9435" y="9446678"/>
            <a:ext cx="2952537" cy="497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4737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25131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60331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46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1140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66960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61939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45864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65905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03950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45781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23554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43202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478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633684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94196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48347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0525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664050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526182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82483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951067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31485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3925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769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37893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04998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1356" y="4724202"/>
            <a:ext cx="5450839" cy="369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7525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42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/>
            </a:lvl1pPr>
            <a:lvl2pPr marL="457200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/>
            </a:lvl2pPr>
            <a:lvl3pPr marL="91440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/>
            </a:lvl3pPr>
            <a:lvl4pPr marL="137160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/>
            </a:lvl1pPr>
            <a:lvl2pPr marL="457200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/>
            </a:lvl2pPr>
            <a:lvl3pPr marL="91440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/>
            </a:lvl3pPr>
            <a:lvl4pPr marL="137160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/>
            </a:lvl1pPr>
            <a:lvl2pPr marL="457200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/>
            </a:lvl2pPr>
            <a:lvl3pPr marL="91440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/>
            </a:lvl3pPr>
            <a:lvl4pPr marL="137160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x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1pPr>
            <a:lvl2pPr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2pPr>
            <a:lvl3pPr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3pPr>
            <a:lvl4pPr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4pPr>
            <a:lvl5pPr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5pPr>
            <a:lvl6pPr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6pPr>
            <a:lvl7pPr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7pPr>
            <a:lvl8pPr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8pPr>
            <a:lvl9pPr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264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7" r:id="rId7"/>
    <p:sldLayoutId id="2147483658" r:id="rId8"/>
    <p:sldLayoutId id="2147483684" r:id="rId9"/>
    <p:sldLayoutId id="2147483685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hyperlink" Target="https://www.youtube.com/watch?v=kMbsOqBjh6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5" Type="http://schemas.openxmlformats.org/officeDocument/2006/relationships/image" Target="../media/image5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3.png"/><Relationship Id="rId11" Type="http://schemas.openxmlformats.org/officeDocument/2006/relationships/image" Target="../media/image5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jp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8.png"/><Relationship Id="rId5" Type="http://schemas.openxmlformats.org/officeDocument/2006/relationships/image" Target="../media/image5.png"/><Relationship Id="rId10" Type="http://schemas.openxmlformats.org/officeDocument/2006/relationships/image" Target="../media/image82.png"/><Relationship Id="rId4" Type="http://schemas.openxmlformats.org/officeDocument/2006/relationships/image" Target="../media/image77.jpg"/><Relationship Id="rId9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4.emf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90.emf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9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92.emf"/><Relationship Id="rId4" Type="http://schemas.openxmlformats.org/officeDocument/2006/relationships/oleObject" Target="../embeddings/oleObject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94.emf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6.emf"/><Relationship Id="rId5" Type="http://schemas.openxmlformats.org/officeDocument/2006/relationships/image" Target="../media/image93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5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7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JPG"/><Relationship Id="rId4" Type="http://schemas.openxmlformats.org/officeDocument/2006/relationships/image" Target="../media/image1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g"/><Relationship Id="rId5" Type="http://schemas.openxmlformats.org/officeDocument/2006/relationships/image" Target="../media/image17.png"/><Relationship Id="rId4" Type="http://schemas.openxmlformats.org/officeDocument/2006/relationships/image" Target="../media/image10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07.png"/><Relationship Id="rId4" Type="http://schemas.openxmlformats.org/officeDocument/2006/relationships/image" Target="../media/image1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935" y="1052736"/>
            <a:ext cx="3411329" cy="2363155"/>
          </a:xfrm>
          <a:prstGeom prst="rect">
            <a:avLst/>
          </a:prstGeom>
        </p:spPr>
      </p:pic>
      <p:sp>
        <p:nvSpPr>
          <p:cNvPr id="240" name="Shape 240"/>
          <p:cNvSpPr txBox="1">
            <a:spLocks noGrp="1"/>
          </p:cNvSpPr>
          <p:nvPr>
            <p:ph type="ctrTitle"/>
          </p:nvPr>
        </p:nvSpPr>
        <p:spPr>
          <a:xfrm>
            <a:off x="660399" y="773765"/>
            <a:ext cx="7772400" cy="700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3950" b="1" i="0" u="none" strike="noStrike" cap="none" baseline="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Primera Sesión</a:t>
            </a:r>
            <a:r>
              <a:rPr lang="es-ES" sz="3950" b="0" i="0" u="none" strike="noStrike" cap="none" baseline="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s-ES" sz="2450" b="1" i="0" u="none" strike="noStrike" cap="none" baseline="0" dirty="0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rPr>
              <a:t>12/11/2016 </a:t>
            </a:r>
            <a:r>
              <a:rPr lang="es-ES" sz="3950" b="1" i="0" u="none" strike="noStrike" cap="none" baseline="0" dirty="0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  <a:r>
              <a:rPr lang="es-ES" sz="395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</a:p>
        </p:txBody>
      </p:sp>
      <p:pic>
        <p:nvPicPr>
          <p:cNvPr id="1028" name="Picture 4" descr="Resultado de imagen de tu puedes con to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64" y="2913830"/>
            <a:ext cx="3712071" cy="339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8" name="CustomShape 2"/>
          <p:cNvSpPr>
            <a:spLocks noChangeArrowheads="1"/>
          </p:cNvSpPr>
          <p:nvPr/>
        </p:nvSpPr>
        <p:spPr bwMode="auto">
          <a:xfrm>
            <a:off x="457200" y="1483200"/>
            <a:ext cx="822801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</a:pPr>
            <a:r>
              <a:rPr lang="es-ES" altLang="es-ES" sz="1600" b="1" dirty="0">
                <a:solidFill>
                  <a:schemeClr val="accent5"/>
                </a:solidFill>
                <a:latin typeface="Questrial"/>
                <a:ea typeface="Arial"/>
                <a:cs typeface="Arial"/>
              </a:rPr>
              <a:t>CUERPO GENERAL INTERMINISTERIAL ADSCRITO AL MINHAP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 pitchFamily="34" charset="0"/>
              <a:buChar char="•"/>
            </a:pPr>
            <a:r>
              <a:rPr lang="es-ES" altLang="es-ES" sz="1600" dirty="0">
                <a:latin typeface="Questrial"/>
                <a:ea typeface="Arial"/>
                <a:cs typeface="Arial"/>
              </a:rPr>
              <a:t>Creado en el año 1990 → 23 promociones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 pitchFamily="34" charset="0"/>
              <a:buChar char="•"/>
            </a:pPr>
            <a:r>
              <a:rPr lang="es-ES" altLang="es-ES" sz="1600" dirty="0">
                <a:latin typeface="Questrial"/>
                <a:ea typeface="Arial"/>
                <a:cs typeface="Arial"/>
              </a:rPr>
              <a:t>Referente tecnológico TIC en la AGE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</a:pPr>
            <a:r>
              <a:rPr lang="es-ES" altLang="es-ES" sz="1600" b="1" dirty="0">
                <a:solidFill>
                  <a:schemeClr val="accent5"/>
                </a:solidFill>
                <a:latin typeface="Questrial"/>
                <a:ea typeface="Arial"/>
                <a:cs typeface="Arial"/>
              </a:rPr>
              <a:t>CUERPO NO EXCLUSIVAMENTE TECNOLÓGICO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 pitchFamily="34" charset="0"/>
              <a:buChar char="•"/>
            </a:pPr>
            <a:r>
              <a:rPr lang="es-ES" altLang="es-ES" sz="1600" dirty="0">
                <a:latin typeface="Questrial"/>
                <a:ea typeface="Arial"/>
                <a:cs typeface="Arial"/>
              </a:rPr>
              <a:t>Componente legal importante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 pitchFamily="34" charset="0"/>
              <a:buChar char="•"/>
            </a:pPr>
            <a:r>
              <a:rPr lang="es-ES" altLang="es-ES" sz="1600" dirty="0">
                <a:latin typeface="Questrial"/>
                <a:ea typeface="Arial"/>
                <a:cs typeface="Arial"/>
              </a:rPr>
              <a:t>Conocimiento organizativo de la Administración</a:t>
            </a:r>
          </a:p>
          <a:p>
            <a:pPr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</a:pPr>
            <a:r>
              <a:rPr lang="es-ES" altLang="es-ES" sz="1600" b="1" dirty="0">
                <a:solidFill>
                  <a:schemeClr val="accent5"/>
                </a:solidFill>
                <a:latin typeface="Questrial"/>
                <a:ea typeface="Arial"/>
                <a:cs typeface="Arial"/>
              </a:rPr>
              <a:t>FUNCIONES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 pitchFamily="34" charset="0"/>
              <a:buChar char="•"/>
            </a:pPr>
            <a:r>
              <a:rPr lang="es-ES" altLang="es-ES" sz="1600" dirty="0">
                <a:latin typeface="Questrial"/>
                <a:ea typeface="Arial"/>
                <a:cs typeface="Arial"/>
              </a:rPr>
              <a:t>Muy diversas, dependen del nivel y del puesto.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 pitchFamily="34" charset="0"/>
              <a:buChar char="•"/>
            </a:pPr>
            <a:r>
              <a:rPr lang="es-ES" altLang="es-ES" sz="1600" dirty="0">
                <a:latin typeface="Questrial"/>
                <a:ea typeface="Arial"/>
                <a:cs typeface="Arial"/>
              </a:rPr>
              <a:t>Normalmente tareas de Gestión relacionadas con tecnología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sz="1600" b="1" dirty="0">
                <a:solidFill>
                  <a:schemeClr val="accent5"/>
                </a:solidFill>
                <a:latin typeface="Questrial"/>
                <a:ea typeface="Arial"/>
                <a:cs typeface="Arial"/>
              </a:rPr>
              <a:t>RETRIBUCIÓN INICIAL </a:t>
            </a:r>
            <a:r>
              <a:rPr lang="es-ES" altLang="es-ES" sz="1600" dirty="0">
                <a:latin typeface="Questrial"/>
                <a:ea typeface="Arial"/>
                <a:cs typeface="Arial"/>
              </a:rPr>
              <a:t>Aproximadamente 2.000 €/mes netos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</a:pPr>
            <a:r>
              <a:rPr lang="es-ES" altLang="es-ES" sz="1600" b="1" dirty="0">
                <a:solidFill>
                  <a:schemeClr val="accent5"/>
                </a:solidFill>
                <a:latin typeface="Questrial"/>
                <a:ea typeface="Arial"/>
                <a:cs typeface="Arial"/>
                <a:sym typeface="Arial"/>
              </a:rPr>
              <a:t>OTRAS VENTAJAS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 pitchFamily="34" charset="0"/>
              <a:buChar char="•"/>
            </a:pPr>
            <a:r>
              <a:rPr lang="es-ES" altLang="es-ES" sz="1600" dirty="0">
                <a:latin typeface="Questrial"/>
                <a:ea typeface="Arial"/>
                <a:cs typeface="Arial"/>
                <a:sym typeface="Arial"/>
              </a:rPr>
              <a:t>Estabilidad y posibilidades de conciliación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 pitchFamily="34" charset="0"/>
              <a:buChar char="•"/>
            </a:pPr>
            <a:r>
              <a:rPr lang="es-ES" altLang="es-ES" sz="1600" dirty="0">
                <a:latin typeface="Questrial"/>
                <a:ea typeface="Arial"/>
                <a:cs typeface="Arial"/>
                <a:sym typeface="Arial"/>
              </a:rPr>
              <a:t>Trabajar para mejorar los servicios al ciudadano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87" y="1412776"/>
            <a:ext cx="2980793" cy="91313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Cuerpo TIC A1</a:t>
            </a:r>
          </a:p>
        </p:txBody>
      </p:sp>
    </p:spTree>
    <p:extLst>
      <p:ext uri="{BB962C8B-B14F-4D97-AF65-F5344CB8AC3E}">
        <p14:creationId xmlns:p14="http://schemas.microsoft.com/office/powerpoint/2010/main" val="3936553768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4614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4400" b="0" i="0" u="none" strike="noStrike" cap="none" baseline="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Objetivos de la sesión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647950" y="1623391"/>
            <a:ext cx="5956851" cy="3062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Presentación de PreparaTIC</a:t>
            </a:r>
            <a:r>
              <a:rPr lang="es-ES" sz="2400" b="0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 24</a:t>
            </a:r>
            <a:endParaRPr lang="es-ES" sz="2400" b="0" i="0" u="none" strike="noStrike" cap="none" baseline="0" dirty="0">
              <a:solidFill>
                <a:schemeClr val="tx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Presentación del Cuerpo TIC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Proceso Selectivo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Estadísticas A1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Estadísticas A2</a:t>
            </a:r>
            <a:endParaRPr lang="es-ES" sz="24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Primer examen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Preguntas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1756475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2627089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060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492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924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2204864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4356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pic>
        <p:nvPicPr>
          <p:cNvPr id="17" name="Shape 3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0830" y="3336487"/>
            <a:ext cx="2347674" cy="3521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451552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Proceso selectivo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680520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PRIMER EXAMEN (90’’)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latin typeface="Questrial"/>
              </a:rPr>
              <a:t>Test de 100 preguntas: hasta </a:t>
            </a:r>
            <a:r>
              <a:rPr lang="es-ES" sz="1600" i="1" dirty="0">
                <a:solidFill>
                  <a:srgbClr val="FF0000"/>
                </a:solidFill>
                <a:latin typeface="Questrial"/>
              </a:rPr>
              <a:t>25 de «Temas Generales»,                                                                  hasta 50 de «Temas Específicos» y hasta 25 psicotécnico</a:t>
            </a:r>
          </a:p>
          <a:p>
            <a:pPr>
              <a:spcBef>
                <a:spcPts val="1800"/>
              </a:spcBef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SEGUNDO EXAMEN (30” + 30’’, defensa 15”)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Traducir un texto del inglés al castellano +</a:t>
            </a:r>
            <a:r>
              <a:rPr lang="es-ES" sz="1600" dirty="0">
                <a:solidFill>
                  <a:srgbClr val="FF0000"/>
                </a:solidFill>
                <a:latin typeface="Questrial"/>
              </a:rPr>
              <a:t> </a:t>
            </a:r>
            <a:r>
              <a:rPr lang="es-ES" sz="1600" i="1" dirty="0">
                <a:solidFill>
                  <a:srgbClr val="FF0000"/>
                </a:solidFill>
                <a:latin typeface="Questrial"/>
              </a:rPr>
              <a:t>resumir en inglés un texto leído en inglés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Lectura en sesión pública ante el tribunal + conversación sobre un tema propuesto</a:t>
            </a:r>
          </a:p>
          <a:p>
            <a:pPr>
              <a:spcBef>
                <a:spcPts val="1800"/>
              </a:spcBef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TERCER EXAMEN (75”, defensa 20’’)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Desarrollar </a:t>
            </a:r>
            <a:r>
              <a:rPr lang="es-ES" sz="1600" i="1" dirty="0">
                <a:solidFill>
                  <a:srgbClr val="FF0000"/>
                </a:solidFill>
                <a:latin typeface="Questrial"/>
              </a:rPr>
              <a:t>en formato electrónico </a:t>
            </a:r>
            <a:r>
              <a:rPr lang="es-ES" sz="1600" dirty="0">
                <a:latin typeface="Questrial"/>
              </a:rPr>
              <a:t>un tema, a escoger entre dos,                                           sobre las materias del bloque de “Temas Generales”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Lectura en sesión pública ante el Tribunal + preguntas del Tribunal</a:t>
            </a:r>
          </a:p>
          <a:p>
            <a:pPr>
              <a:spcBef>
                <a:spcPts val="1800"/>
              </a:spcBef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CUARTO EXAMEN (4 horas, defensa 30’’)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Realizar un supuesto práctico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Lectura en sesión pública ante el tribunal + preguntas del Tribunal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112" y="1475656"/>
            <a:ext cx="1219200" cy="1219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790" y="2694856"/>
            <a:ext cx="1219200" cy="1219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398" y="4015603"/>
            <a:ext cx="1219200" cy="1219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998" y="5296277"/>
            <a:ext cx="1438275" cy="1295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Fechas convocatoria 2015</a:t>
            </a:r>
          </a:p>
        </p:txBody>
      </p:sp>
      <p:grpSp>
        <p:nvGrpSpPr>
          <p:cNvPr id="5" name="102 Grupo"/>
          <p:cNvGrpSpPr/>
          <p:nvPr/>
        </p:nvGrpSpPr>
        <p:grpSpPr>
          <a:xfrm>
            <a:off x="669032" y="1556792"/>
            <a:ext cx="8079432" cy="4851120"/>
            <a:chOff x="381000" y="1556792"/>
            <a:chExt cx="8079432" cy="4851120"/>
          </a:xfrm>
        </p:grpSpPr>
        <p:graphicFrame>
          <p:nvGraphicFramePr>
            <p:cNvPr id="8" name="Shape 367"/>
            <p:cNvGraphicFramePr/>
            <p:nvPr/>
          </p:nvGraphicFramePr>
          <p:xfrm>
            <a:off x="381000" y="1556792"/>
            <a:ext cx="2051525" cy="4851120"/>
          </p:xfrm>
          <a:graphic>
            <a:graphicData uri="http://schemas.openxmlformats.org/drawingml/2006/table">
              <a:tbl>
                <a:tblPr>
                  <a:noFill/>
                  <a:tableStyleId>{A12269B4-8FA0-47A4-BF00-1540DDE098C4}</a:tableStyleId>
                </a:tblPr>
                <a:tblGrid>
                  <a:gridCol w="8439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2075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43125">
                  <a:tc rowSpan="2"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 dirty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2015</a:t>
                        </a:r>
                      </a:p>
                    </a:txBody>
                    <a:tcPr marL="90000" marR="91450" marT="36000" marB="36000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 dirty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Noviembre</a:t>
                        </a:r>
                      </a:p>
                    </a:txBody>
                    <a:tcPr marL="90000" marR="91450" marT="36000" marB="36000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3475">
                  <a:tc vMerge="1"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b="0" i="0" u="none" strike="noStrike" cap="none" baseline="0" dirty="0">
                          <a:latin typeface="Questrial"/>
                          <a:ea typeface="Cabin"/>
                          <a:cs typeface="Cabin"/>
                          <a:sym typeface="Cabin"/>
                        </a:endParaRPr>
                      </a:p>
                    </a:txBody>
                    <a:tcPr marL="90000" marR="91450" marT="36000" marB="36000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 dirty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Diciembre</a:t>
                        </a:r>
                      </a:p>
                    </a:txBody>
                    <a:tcPr marL="90000" marR="91450" marT="36000" marB="36000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77800">
                  <a:tc rowSpan="12"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s-ES" sz="1400" b="0" i="0" u="none" strike="noStrike" cap="none" baseline="0" dirty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2016</a:t>
                        </a:r>
                        <a:endParaRPr sz="1400" b="0" i="0" u="none" strike="noStrike" cap="none" baseline="0" dirty="0">
                          <a:latin typeface="Questrial"/>
                          <a:ea typeface="Cabin"/>
                          <a:cs typeface="Cabin"/>
                          <a:sym typeface="Cabin"/>
                        </a:endParaRPr>
                      </a:p>
                    </a:txBody>
                    <a:tcPr marL="90000" marR="91450" marT="36000" marB="36000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 dirty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Enero</a:t>
                        </a:r>
                      </a:p>
                    </a:txBody>
                    <a:tcPr marL="90000" marR="91450" marT="36000" marB="36000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68875">
                  <a:tc vMerge="1"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b="0" i="0" u="none" strike="noStrike" cap="none" baseline="0" dirty="0">
                          <a:latin typeface="Questrial"/>
                          <a:ea typeface="Cabin"/>
                          <a:cs typeface="Cabin"/>
                          <a:sym typeface="Cabin"/>
                        </a:endParaRPr>
                      </a:p>
                    </a:txBody>
                    <a:tcPr marL="90000" marR="91450" marT="36000" marB="36000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 dirty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Febrero</a:t>
                        </a:r>
                      </a:p>
                    </a:txBody>
                    <a:tcPr marL="90000" marR="91450" marT="36000" marB="36000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57150">
                  <a:tc vMerge="1"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endParaRPr lang="es-ES" sz="1400" b="0" i="0" u="none" strike="noStrike" cap="none" baseline="0" dirty="0">
                          <a:latin typeface="Questrial"/>
                          <a:ea typeface="Cabin"/>
                          <a:cs typeface="Cabin"/>
                          <a:sym typeface="Cabin"/>
                        </a:endParaRPr>
                      </a:p>
                    </a:txBody>
                    <a:tcPr marL="90000" marR="91450" marT="36000" marB="36000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 dirty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Marzo</a:t>
                        </a:r>
                      </a:p>
                    </a:txBody>
                    <a:tcPr marL="90000" marR="91450" marT="36000" marB="36000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204050">
                  <a:tc vMerge="1"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b="0" i="0" u="none" strike="noStrike" cap="none" baseline="0" dirty="0">
                          <a:latin typeface="Questrial"/>
                          <a:ea typeface="Cabin"/>
                          <a:cs typeface="Cabin"/>
                          <a:sym typeface="Cabin"/>
                        </a:endParaRPr>
                      </a:p>
                    </a:txBody>
                    <a:tcPr marL="90000" marR="91450" marT="36000" marB="36000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 dirty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Abril</a:t>
                        </a:r>
                      </a:p>
                    </a:txBody>
                    <a:tcPr marL="90000" marR="91450" marT="36000" marB="36000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202100">
                  <a:tc vMerge="1"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b="0" i="0" u="none" strike="noStrike" cap="none" baseline="0" dirty="0">
                          <a:latin typeface="Questrial"/>
                          <a:ea typeface="Cabin"/>
                          <a:cs typeface="Cabin"/>
                          <a:sym typeface="Cabin"/>
                        </a:endParaRPr>
                      </a:p>
                    </a:txBody>
                    <a:tcPr marL="90000" marR="91450" marT="36000" marB="36000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 dirty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Mayo</a:t>
                        </a:r>
                      </a:p>
                    </a:txBody>
                    <a:tcPr marL="90000" marR="91450" marT="36000" marB="36000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200150">
                  <a:tc vMerge="1"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b="0" i="0" u="none" strike="noStrike" cap="none" baseline="0" dirty="0">
                          <a:latin typeface="Questrial"/>
                          <a:ea typeface="Cabin"/>
                          <a:cs typeface="Cabin"/>
                          <a:sym typeface="Cabin"/>
                        </a:endParaRPr>
                      </a:p>
                    </a:txBody>
                    <a:tcPr marL="90000" marR="91450" marT="36000" marB="36000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 dirty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Junio</a:t>
                        </a:r>
                      </a:p>
                    </a:txBody>
                    <a:tcPr marL="90000" marR="91450" marT="36000" marB="36000"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120050">
                  <a:tc vMerge="1"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b="0" i="0" u="none" strike="noStrike" cap="none" baseline="0" dirty="0">
                          <a:latin typeface="Questrial"/>
                          <a:ea typeface="Cabin"/>
                          <a:cs typeface="Cabin"/>
                          <a:sym typeface="Cabin"/>
                        </a:endParaRPr>
                      </a:p>
                    </a:txBody>
                    <a:tcPr marL="90000" marR="91450" marT="36000" marB="36000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 dirty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Julio</a:t>
                        </a:r>
                      </a:p>
                    </a:txBody>
                    <a:tcPr marL="90000" marR="91450" marT="36000" marB="36000"/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118075">
                  <a:tc vMerge="1"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b="0" i="0" u="none" strike="noStrike" cap="none" baseline="0" dirty="0">
                          <a:latin typeface="Questrial"/>
                          <a:ea typeface="Cabin"/>
                          <a:cs typeface="Cabin"/>
                          <a:sym typeface="Cabin"/>
                        </a:endParaRPr>
                      </a:p>
                    </a:txBody>
                    <a:tcPr marL="90000" marR="91450" marT="36000" marB="36000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Agosto</a:t>
                        </a:r>
                      </a:p>
                    </a:txBody>
                    <a:tcPr marL="90000" marR="91450" marT="36000" marB="36000"/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213825">
                  <a:tc vMerge="1"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b="0" i="0" u="none" strike="noStrike" cap="none" baseline="0" dirty="0">
                          <a:latin typeface="Questrial"/>
                          <a:ea typeface="Cabin"/>
                          <a:cs typeface="Cabin"/>
                          <a:sym typeface="Cabin"/>
                        </a:endParaRPr>
                      </a:p>
                    </a:txBody>
                    <a:tcPr marL="90000" marR="91450" marT="36000" marB="36000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Septiembre</a:t>
                        </a:r>
                      </a:p>
                    </a:txBody>
                    <a:tcPr marL="90000" marR="91450" marT="36000" marB="36000"/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182550">
                  <a:tc vMerge="1"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b="0" i="0" u="none" strike="noStrike" cap="none" baseline="0">
                          <a:latin typeface="Questrial"/>
                          <a:ea typeface="Cabin"/>
                          <a:cs typeface="Cabin"/>
                          <a:sym typeface="Cabin"/>
                        </a:endParaRPr>
                      </a:p>
                    </a:txBody>
                    <a:tcPr marL="90000" marR="91450" marT="36000" marB="36000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Octubre</a:t>
                        </a:r>
                      </a:p>
                    </a:txBody>
                    <a:tcPr marL="90000" marR="91450" marT="36000" marB="36000"/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122000">
                  <a:tc vMerge="1"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b="0" i="0" u="none" strike="noStrike" cap="none" baseline="0">
                          <a:latin typeface="Questrial"/>
                          <a:ea typeface="Cabin"/>
                          <a:cs typeface="Cabin"/>
                          <a:sym typeface="Cabin"/>
                        </a:endParaRPr>
                      </a:p>
                    </a:txBody>
                    <a:tcPr marL="90000" marR="91450" marT="36000" marB="36000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Noviembre</a:t>
                        </a:r>
                      </a:p>
                    </a:txBody>
                    <a:tcPr marL="90000" marR="91450" marT="36000" marB="36000"/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237275">
                  <a:tc vMerge="1"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b="0" i="0" u="none" strike="noStrike" cap="none" baseline="0" dirty="0">
                          <a:latin typeface="Questrial"/>
                          <a:ea typeface="Cabin"/>
                          <a:cs typeface="Cabin"/>
                          <a:sym typeface="Cabin"/>
                        </a:endParaRPr>
                      </a:p>
                    </a:txBody>
                    <a:tcPr marL="90000" marR="91450" marT="36000" marB="36000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Diciembre</a:t>
                        </a:r>
                      </a:p>
                    </a:txBody>
                    <a:tcPr marL="90000" marR="91450" marT="36000" marB="36000"/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196250">
                  <a:tc rowSpan="3"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s-ES" sz="1400" b="0" i="0" u="none" strike="noStrike" cap="none" baseline="0" dirty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2017</a:t>
                        </a:r>
                        <a:endParaRPr sz="1400" b="0" i="0" u="none" strike="noStrike" cap="none" baseline="0" dirty="0">
                          <a:latin typeface="Questrial"/>
                          <a:ea typeface="Cabin"/>
                          <a:cs typeface="Cabin"/>
                          <a:sym typeface="Cabin"/>
                        </a:endParaRPr>
                      </a:p>
                    </a:txBody>
                    <a:tcPr marL="90000" marR="91450" marT="36000" marB="36000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Enero</a:t>
                        </a:r>
                      </a:p>
                    </a:txBody>
                    <a:tcPr marL="90000" marR="91450" marT="36000" marB="36000"/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164975">
                  <a:tc vMerge="1"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b="0" i="0" u="none" strike="noStrike" cap="none" baseline="0" dirty="0">
                          <a:latin typeface="Questrial"/>
                          <a:ea typeface="Cabin"/>
                          <a:cs typeface="Cabin"/>
                          <a:sym typeface="Cabin"/>
                        </a:endParaRPr>
                      </a:p>
                    </a:txBody>
                    <a:tcPr marL="90000" marR="91450" marT="36000" marB="36000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Febrero</a:t>
                        </a:r>
                      </a:p>
                    </a:txBody>
                    <a:tcPr marL="90000" marR="91450" marT="36000" marB="36000"/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177800">
                  <a:tc vMerge="1"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endParaRPr lang="es-ES" sz="1400" b="0" i="0" u="none" strike="noStrike" cap="none" baseline="0" dirty="0">
                          <a:latin typeface="Questrial"/>
                          <a:ea typeface="Cabin"/>
                          <a:cs typeface="Cabin"/>
                          <a:sym typeface="Cabin"/>
                        </a:endParaRPr>
                      </a:p>
                    </a:txBody>
                    <a:tcPr marL="90000" marR="91450" marT="36000" marB="36000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Cabin"/>
                          <a:buNone/>
                        </a:pPr>
                        <a:r>
                          <a:rPr lang="es-ES" sz="1400" b="0" i="0" u="none" strike="noStrike" cap="none" baseline="0" dirty="0">
                            <a:latin typeface="Questrial"/>
                            <a:ea typeface="Cabin"/>
                            <a:cs typeface="Cabin"/>
                            <a:sym typeface="Cabin"/>
                          </a:rPr>
                          <a:t>…</a:t>
                        </a:r>
                      </a:p>
                    </a:txBody>
                    <a:tcPr marL="90000" marR="91450" marT="36000" marB="36000"/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  <p:cxnSp>
          <p:nvCxnSpPr>
            <p:cNvPr id="10" name="Shape 368"/>
            <p:cNvCxnSpPr/>
            <p:nvPr/>
          </p:nvCxnSpPr>
          <p:spPr>
            <a:xfrm>
              <a:off x="2411760" y="1700808"/>
              <a:ext cx="650495" cy="0"/>
            </a:xfrm>
            <a:prstGeom prst="straightConnector1">
              <a:avLst/>
            </a:prstGeom>
            <a:noFill/>
            <a:ln w="9525" cap="flat">
              <a:solidFill>
                <a:srgbClr val="006FBF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1" name="Shape 369"/>
            <p:cNvSpPr txBox="1"/>
            <p:nvPr/>
          </p:nvSpPr>
          <p:spPr>
            <a:xfrm>
              <a:off x="3062292" y="1556792"/>
              <a:ext cx="3237900" cy="2923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Convocatoria en BOE: 23/11/2015</a:t>
              </a:r>
            </a:p>
          </p:txBody>
        </p:sp>
        <p:cxnSp>
          <p:nvCxnSpPr>
            <p:cNvPr id="12" name="Shape 368"/>
            <p:cNvCxnSpPr/>
            <p:nvPr/>
          </p:nvCxnSpPr>
          <p:spPr>
            <a:xfrm>
              <a:off x="2411760" y="2276872"/>
              <a:ext cx="650495" cy="0"/>
            </a:xfrm>
            <a:prstGeom prst="straightConnector1">
              <a:avLst/>
            </a:prstGeom>
            <a:noFill/>
            <a:ln w="9525" cap="flat">
              <a:solidFill>
                <a:srgbClr val="006FBF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3" name="Shape 369"/>
            <p:cNvSpPr txBox="1"/>
            <p:nvPr/>
          </p:nvSpPr>
          <p:spPr>
            <a:xfrm>
              <a:off x="3059832" y="2132856"/>
              <a:ext cx="3237900" cy="2923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Listado provisional de admitidos: 27/01</a:t>
              </a:r>
            </a:p>
          </p:txBody>
        </p:sp>
        <p:cxnSp>
          <p:nvCxnSpPr>
            <p:cNvPr id="14" name="Shape 368"/>
            <p:cNvCxnSpPr/>
            <p:nvPr/>
          </p:nvCxnSpPr>
          <p:spPr>
            <a:xfrm>
              <a:off x="2409337" y="2576037"/>
              <a:ext cx="650495" cy="0"/>
            </a:xfrm>
            <a:prstGeom prst="straightConnector1">
              <a:avLst/>
            </a:prstGeom>
            <a:noFill/>
            <a:ln w="9525" cap="flat">
              <a:solidFill>
                <a:srgbClr val="006FBF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5" name="Shape 369"/>
            <p:cNvSpPr txBox="1"/>
            <p:nvPr/>
          </p:nvSpPr>
          <p:spPr>
            <a:xfrm>
              <a:off x="3059832" y="2420888"/>
              <a:ext cx="3237900" cy="2923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Listado definitivo de admitidos: 23/02</a:t>
              </a:r>
            </a:p>
          </p:txBody>
        </p:sp>
        <p:sp>
          <p:nvSpPr>
            <p:cNvPr id="16" name="Shape 377"/>
            <p:cNvSpPr txBox="1"/>
            <p:nvPr/>
          </p:nvSpPr>
          <p:spPr>
            <a:xfrm>
              <a:off x="6300192" y="2060848"/>
              <a:ext cx="2160240" cy="692457"/>
            </a:xfrm>
            <a:prstGeom prst="rect">
              <a:avLst/>
            </a:prstGeom>
            <a:noFill/>
            <a:ln w="3175">
              <a:solidFill>
                <a:srgbClr val="006FBF"/>
              </a:solidFill>
              <a:prstDash val="dash"/>
            </a:ln>
          </p:spPr>
          <p:txBody>
            <a:bodyPr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300" b="1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Primer examen</a:t>
              </a:r>
              <a: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: 27/02</a:t>
              </a:r>
              <a:b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</a:br>
              <a: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Plantilla: 29/02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Lista de aprobados: 18/03</a:t>
              </a:r>
            </a:p>
          </p:txBody>
        </p:sp>
        <p:cxnSp>
          <p:nvCxnSpPr>
            <p:cNvPr id="17" name="Shape 378"/>
            <p:cNvCxnSpPr/>
            <p:nvPr/>
          </p:nvCxnSpPr>
          <p:spPr>
            <a:xfrm>
              <a:off x="2411760" y="2676546"/>
              <a:ext cx="0" cy="165403"/>
            </a:xfrm>
            <a:prstGeom prst="straightConnector1">
              <a:avLst/>
            </a:prstGeom>
            <a:noFill/>
            <a:ln w="76200" cap="rnd">
              <a:solidFill>
                <a:srgbClr val="006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385"/>
            <p:cNvCxnSpPr/>
            <p:nvPr/>
          </p:nvCxnSpPr>
          <p:spPr>
            <a:xfrm>
              <a:off x="2411760" y="3071762"/>
              <a:ext cx="0" cy="285230"/>
            </a:xfrm>
            <a:prstGeom prst="straightConnector1">
              <a:avLst/>
            </a:prstGeom>
            <a:noFill/>
            <a:ln w="76200" cap="rnd">
              <a:solidFill>
                <a:srgbClr val="006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393"/>
            <p:cNvCxnSpPr/>
            <p:nvPr/>
          </p:nvCxnSpPr>
          <p:spPr>
            <a:xfrm>
              <a:off x="2491200" y="3114000"/>
              <a:ext cx="0" cy="223200"/>
            </a:xfrm>
            <a:prstGeom prst="straightConnector1">
              <a:avLst/>
            </a:prstGeom>
            <a:noFill/>
            <a:ln w="76200" cap="rnd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" name="Shape 377"/>
            <p:cNvSpPr txBox="1"/>
            <p:nvPr/>
          </p:nvSpPr>
          <p:spPr>
            <a:xfrm>
              <a:off x="3059832" y="2736000"/>
              <a:ext cx="2160240" cy="692457"/>
            </a:xfrm>
            <a:prstGeom prst="rect">
              <a:avLst/>
            </a:prstGeom>
            <a:noFill/>
            <a:ln w="3175">
              <a:solidFill>
                <a:srgbClr val="006FBF"/>
              </a:solidFill>
              <a:prstDash val="dash"/>
            </a:ln>
          </p:spPr>
          <p:txBody>
            <a:bodyPr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300" b="1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Segundo examen</a:t>
              </a:r>
              <a: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: 02/04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30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Lecturas</a:t>
              </a:r>
              <a: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: 05/04 – 05/05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Lista de aprobados: 06/05</a:t>
              </a:r>
            </a:p>
          </p:txBody>
        </p:sp>
        <p:sp>
          <p:nvSpPr>
            <p:cNvPr id="21" name="Shape 377"/>
            <p:cNvSpPr txBox="1"/>
            <p:nvPr/>
          </p:nvSpPr>
          <p:spPr>
            <a:xfrm>
              <a:off x="5220072" y="2852936"/>
              <a:ext cx="3096344" cy="2461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000" b="0" i="0" u="none" strike="noStrike" cap="none" baseline="0" dirty="0">
                  <a:solidFill>
                    <a:srgbClr val="006FBF"/>
                  </a:solidFill>
                  <a:latin typeface="Questrial"/>
                  <a:ea typeface="Cabin"/>
                  <a:cs typeface="Cabin"/>
                  <a:sym typeface="Cabin"/>
                </a:rPr>
                <a:t>Sesiones de mañana y tarde, 6 opositores</a:t>
              </a:r>
              <a:r>
                <a:rPr lang="es-ES" sz="1000" b="0" i="0" u="none" strike="noStrike" cap="none" dirty="0">
                  <a:solidFill>
                    <a:srgbClr val="006FBF"/>
                  </a:solidFill>
                  <a:latin typeface="Questrial"/>
                  <a:ea typeface="Cabin"/>
                  <a:cs typeface="Cabin"/>
                  <a:sym typeface="Cabin"/>
                </a:rPr>
                <a:t>/sesión</a:t>
              </a:r>
            </a:p>
          </p:txBody>
        </p:sp>
        <p:sp>
          <p:nvSpPr>
            <p:cNvPr id="22" name="Shape 377"/>
            <p:cNvSpPr txBox="1"/>
            <p:nvPr/>
          </p:nvSpPr>
          <p:spPr>
            <a:xfrm>
              <a:off x="6300192" y="3214758"/>
              <a:ext cx="2160240" cy="692457"/>
            </a:xfrm>
            <a:prstGeom prst="rect">
              <a:avLst/>
            </a:prstGeom>
            <a:noFill/>
            <a:ln w="3175">
              <a:solidFill>
                <a:srgbClr val="006FBF"/>
              </a:solidFill>
              <a:prstDash val="dash"/>
            </a:ln>
          </p:spPr>
          <p:txBody>
            <a:bodyPr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300" b="1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Tercer examen</a:t>
              </a:r>
              <a: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: 21/05</a:t>
              </a:r>
              <a:b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</a:br>
              <a: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Lecturas: 25/05 – 28/06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Lista de aprobados: 30/06</a:t>
              </a:r>
            </a:p>
          </p:txBody>
        </p:sp>
        <p:cxnSp>
          <p:nvCxnSpPr>
            <p:cNvPr id="23" name="Shape 385"/>
            <p:cNvCxnSpPr/>
            <p:nvPr/>
          </p:nvCxnSpPr>
          <p:spPr>
            <a:xfrm>
              <a:off x="2411760" y="3501008"/>
              <a:ext cx="0" cy="285230"/>
            </a:xfrm>
            <a:prstGeom prst="straightConnector1">
              <a:avLst/>
            </a:prstGeom>
            <a:noFill/>
            <a:ln w="76200" cap="rnd">
              <a:solidFill>
                <a:srgbClr val="006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393"/>
            <p:cNvCxnSpPr/>
            <p:nvPr/>
          </p:nvCxnSpPr>
          <p:spPr>
            <a:xfrm>
              <a:off x="2491200" y="3570214"/>
              <a:ext cx="0" cy="198000"/>
            </a:xfrm>
            <a:prstGeom prst="straightConnector1">
              <a:avLst/>
            </a:prstGeom>
            <a:noFill/>
            <a:ln w="76200" cap="rnd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" name="Shape 377"/>
            <p:cNvSpPr txBox="1"/>
            <p:nvPr/>
          </p:nvSpPr>
          <p:spPr>
            <a:xfrm>
              <a:off x="2843808" y="3501008"/>
              <a:ext cx="3456384" cy="2461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000" b="0" i="0" u="none" strike="noStrike" cap="none" baseline="0" dirty="0">
                  <a:solidFill>
                    <a:srgbClr val="006FBF"/>
                  </a:solidFill>
                  <a:latin typeface="Questrial"/>
                  <a:ea typeface="Cabin"/>
                  <a:cs typeface="Cabin"/>
                  <a:sym typeface="Cabin"/>
                </a:rPr>
                <a:t>Sesiones de mañana </a:t>
              </a:r>
              <a:r>
                <a:rPr lang="es-ES" sz="1000" i="0" u="none" strike="noStrike" cap="none" baseline="0" dirty="0">
                  <a:solidFill>
                    <a:srgbClr val="006FBF"/>
                  </a:solidFill>
                  <a:latin typeface="Questrial"/>
                  <a:ea typeface="Cabin"/>
                  <a:cs typeface="Cabin"/>
                  <a:sym typeface="Cabin"/>
                </a:rPr>
                <a:t>o</a:t>
              </a:r>
              <a:r>
                <a:rPr lang="es-ES" sz="1000" b="0" i="0" u="none" strike="noStrike" cap="none" dirty="0">
                  <a:solidFill>
                    <a:srgbClr val="006FBF"/>
                  </a:solidFill>
                  <a:latin typeface="Questrial"/>
                  <a:ea typeface="Cabin"/>
                  <a:cs typeface="Cabin"/>
                  <a:sym typeface="Cabin"/>
                </a:rPr>
                <a:t> de</a:t>
              </a:r>
              <a:r>
                <a:rPr lang="es-ES" sz="1000" b="0" i="0" u="none" strike="noStrike" cap="none" baseline="0" dirty="0">
                  <a:solidFill>
                    <a:srgbClr val="006FBF"/>
                  </a:solidFill>
                  <a:latin typeface="Questrial"/>
                  <a:ea typeface="Cabin"/>
                  <a:cs typeface="Cabin"/>
                  <a:sym typeface="Cabin"/>
                </a:rPr>
                <a:t> tarde, 6 opositores</a:t>
              </a:r>
              <a:r>
                <a:rPr lang="es-ES" sz="1000" b="0" i="0" u="none" strike="noStrike" cap="none" dirty="0">
                  <a:solidFill>
                    <a:srgbClr val="006FBF"/>
                  </a:solidFill>
                  <a:latin typeface="Questrial"/>
                  <a:ea typeface="Cabin"/>
                  <a:cs typeface="Cabin"/>
                  <a:sym typeface="Cabin"/>
                </a:rPr>
                <a:t>/sesión</a:t>
              </a:r>
            </a:p>
          </p:txBody>
        </p:sp>
        <p:cxnSp>
          <p:nvCxnSpPr>
            <p:cNvPr id="26" name="Shape 385"/>
            <p:cNvCxnSpPr/>
            <p:nvPr/>
          </p:nvCxnSpPr>
          <p:spPr>
            <a:xfrm>
              <a:off x="2411760" y="4079874"/>
              <a:ext cx="0" cy="645270"/>
            </a:xfrm>
            <a:prstGeom prst="straightConnector1">
              <a:avLst/>
            </a:prstGeom>
            <a:noFill/>
            <a:ln w="76200" cap="rnd">
              <a:solidFill>
                <a:srgbClr val="006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393"/>
            <p:cNvCxnSpPr/>
            <p:nvPr/>
          </p:nvCxnSpPr>
          <p:spPr>
            <a:xfrm>
              <a:off x="2491200" y="4464000"/>
              <a:ext cx="0" cy="223200"/>
            </a:xfrm>
            <a:prstGeom prst="straightConnector1">
              <a:avLst/>
            </a:prstGeom>
            <a:noFill/>
            <a:ln w="76200" cap="rnd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" name="Shape 377"/>
            <p:cNvSpPr txBox="1"/>
            <p:nvPr/>
          </p:nvSpPr>
          <p:spPr>
            <a:xfrm>
              <a:off x="6300192" y="3933056"/>
              <a:ext cx="2160240" cy="692457"/>
            </a:xfrm>
            <a:prstGeom prst="rect">
              <a:avLst/>
            </a:prstGeom>
            <a:noFill/>
            <a:ln w="3175">
              <a:solidFill>
                <a:srgbClr val="006FBF"/>
              </a:solidFill>
              <a:prstDash val="dash"/>
            </a:ln>
          </p:spPr>
          <p:txBody>
            <a:bodyPr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300" b="1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Cuarto examen</a:t>
              </a:r>
              <a: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: 30/07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30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Lecturas</a:t>
              </a:r>
              <a: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: 07/09 – 04/10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Lista de aprobados: 06/10</a:t>
              </a:r>
            </a:p>
          </p:txBody>
        </p:sp>
        <p:sp>
          <p:nvSpPr>
            <p:cNvPr id="29" name="Shape 377"/>
            <p:cNvSpPr txBox="1"/>
            <p:nvPr/>
          </p:nvSpPr>
          <p:spPr>
            <a:xfrm>
              <a:off x="3275856" y="4077072"/>
              <a:ext cx="3024336" cy="2461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000" b="0" i="0" u="none" strike="noStrike" cap="none" baseline="0" dirty="0">
                  <a:solidFill>
                    <a:srgbClr val="006FBF"/>
                  </a:solidFill>
                  <a:latin typeface="Questrial"/>
                  <a:ea typeface="Cabin"/>
                  <a:cs typeface="Cabin"/>
                  <a:sym typeface="Cabin"/>
                </a:rPr>
                <a:t>Sesiones de mañana y tarde, </a:t>
              </a:r>
              <a:r>
                <a:rPr lang="es-ES" sz="1000" dirty="0">
                  <a:solidFill>
                    <a:srgbClr val="006FBF"/>
                  </a:solidFill>
                  <a:latin typeface="Questrial"/>
                  <a:ea typeface="Cabin"/>
                  <a:cs typeface="Cabin"/>
                  <a:sym typeface="Cabin"/>
                </a:rPr>
                <a:t>3</a:t>
              </a:r>
              <a:r>
                <a:rPr lang="es-ES" sz="1000" b="0" i="0" u="none" strike="noStrike" cap="none" baseline="0" dirty="0">
                  <a:solidFill>
                    <a:srgbClr val="006FBF"/>
                  </a:solidFill>
                  <a:latin typeface="Questrial"/>
                  <a:ea typeface="Cabin"/>
                  <a:cs typeface="Cabin"/>
                  <a:sym typeface="Cabin"/>
                </a:rPr>
                <a:t> opositores</a:t>
              </a:r>
              <a:r>
                <a:rPr lang="es-ES" sz="1000" b="0" i="0" u="none" strike="noStrike" cap="none" dirty="0">
                  <a:solidFill>
                    <a:srgbClr val="006FBF"/>
                  </a:solidFill>
                  <a:latin typeface="Questrial"/>
                  <a:ea typeface="Cabin"/>
                  <a:cs typeface="Cabin"/>
                  <a:sym typeface="Cabin"/>
                </a:rPr>
                <a:t>/sesión</a:t>
              </a:r>
            </a:p>
          </p:txBody>
        </p:sp>
        <p:cxnSp>
          <p:nvCxnSpPr>
            <p:cNvPr id="30" name="Shape 385"/>
            <p:cNvCxnSpPr/>
            <p:nvPr/>
          </p:nvCxnSpPr>
          <p:spPr>
            <a:xfrm>
              <a:off x="2453086" y="5617921"/>
              <a:ext cx="0" cy="763407"/>
            </a:xfrm>
            <a:prstGeom prst="straightConnector1">
              <a:avLst/>
            </a:prstGeom>
            <a:noFill/>
            <a:ln w="76200" cap="rnd">
              <a:solidFill>
                <a:srgbClr val="006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Shape 368"/>
            <p:cNvCxnSpPr/>
            <p:nvPr/>
          </p:nvCxnSpPr>
          <p:spPr>
            <a:xfrm>
              <a:off x="2481345" y="5616000"/>
              <a:ext cx="650495" cy="0"/>
            </a:xfrm>
            <a:prstGeom prst="straightConnector1">
              <a:avLst/>
            </a:prstGeom>
            <a:noFill/>
            <a:ln w="9525" cap="flat">
              <a:solidFill>
                <a:srgbClr val="006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" name="Shape 369"/>
            <p:cNvSpPr txBox="1"/>
            <p:nvPr/>
          </p:nvSpPr>
          <p:spPr>
            <a:xfrm>
              <a:off x="3131840" y="5456357"/>
              <a:ext cx="3237900" cy="2923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300" b="0" i="0" u="none" strike="noStrike" cap="none" baseline="0" dirty="0">
                  <a:solidFill>
                    <a:schemeClr val="dk1"/>
                  </a:solidFill>
                  <a:latin typeface="Questrial"/>
                  <a:ea typeface="Cabin"/>
                  <a:cs typeface="Cabin"/>
                  <a:sym typeface="Cabin"/>
                </a:rPr>
                <a:t>Curso selectivo: 11/01 (9 meses)</a:t>
              </a:r>
            </a:p>
          </p:txBody>
        </p:sp>
        <p:sp>
          <p:nvSpPr>
            <p:cNvPr id="33" name="Shape 387"/>
            <p:cNvSpPr txBox="1"/>
            <p:nvPr/>
          </p:nvSpPr>
          <p:spPr>
            <a:xfrm>
              <a:off x="3131840" y="5085184"/>
              <a:ext cx="3090583" cy="2923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300" b="0" i="1" u="none" strike="noStrike" cap="none" baseline="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BOE aprobados fase de oposición:</a:t>
              </a:r>
              <a:r>
                <a:rPr lang="es-ES" sz="1300" b="0" i="1" u="none" strike="noStrike" cap="none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¿?</a:t>
              </a:r>
              <a:endParaRPr lang="es-ES" sz="1300" b="0" i="1" u="none" strike="noStrike" cap="none" baseline="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cxnSp>
          <p:nvCxnSpPr>
            <p:cNvPr id="34" name="Shape 368"/>
            <p:cNvCxnSpPr/>
            <p:nvPr/>
          </p:nvCxnSpPr>
          <p:spPr>
            <a:xfrm>
              <a:off x="2411760" y="2664000"/>
              <a:ext cx="3888432" cy="0"/>
            </a:xfrm>
            <a:prstGeom prst="straightConnector1">
              <a:avLst/>
            </a:prstGeom>
            <a:noFill/>
            <a:ln w="9525" cap="flat">
              <a:solidFill>
                <a:srgbClr val="006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68"/>
            <p:cNvCxnSpPr/>
            <p:nvPr/>
          </p:nvCxnSpPr>
          <p:spPr>
            <a:xfrm>
              <a:off x="2411760" y="3068960"/>
              <a:ext cx="648072" cy="0"/>
            </a:xfrm>
            <a:prstGeom prst="straightConnector1">
              <a:avLst/>
            </a:prstGeom>
            <a:noFill/>
            <a:ln w="9525" cap="flat">
              <a:solidFill>
                <a:srgbClr val="006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8"/>
            <p:cNvCxnSpPr/>
            <p:nvPr/>
          </p:nvCxnSpPr>
          <p:spPr>
            <a:xfrm>
              <a:off x="2411760" y="3501008"/>
              <a:ext cx="3888432" cy="0"/>
            </a:xfrm>
            <a:prstGeom prst="straightConnector1">
              <a:avLst/>
            </a:prstGeom>
            <a:noFill/>
            <a:ln w="9525" cap="flat">
              <a:solidFill>
                <a:srgbClr val="006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68"/>
            <p:cNvCxnSpPr/>
            <p:nvPr/>
          </p:nvCxnSpPr>
          <p:spPr>
            <a:xfrm>
              <a:off x="2411760" y="4077072"/>
              <a:ext cx="3888432" cy="0"/>
            </a:xfrm>
            <a:prstGeom prst="straightConnector1">
              <a:avLst/>
            </a:prstGeom>
            <a:noFill/>
            <a:ln w="9525" cap="flat">
              <a:solidFill>
                <a:srgbClr val="006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68"/>
            <p:cNvCxnSpPr/>
            <p:nvPr/>
          </p:nvCxnSpPr>
          <p:spPr>
            <a:xfrm>
              <a:off x="2411760" y="4459378"/>
              <a:ext cx="650495" cy="0"/>
            </a:xfrm>
            <a:prstGeom prst="straightConnector1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39" name="Shape 369"/>
            <p:cNvSpPr txBox="1"/>
            <p:nvPr/>
          </p:nvSpPr>
          <p:spPr>
            <a:xfrm>
              <a:off x="3062255" y="4304229"/>
              <a:ext cx="3237900" cy="2923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bin"/>
                <a:buNone/>
              </a:pPr>
              <a:r>
                <a:rPr lang="es-ES" sz="1300" b="0" i="0" u="none" strike="noStrike" cap="none" baseline="0" dirty="0">
                  <a:solidFill>
                    <a:srgbClr val="FF0000"/>
                  </a:solidFill>
                  <a:latin typeface="Questrial"/>
                  <a:ea typeface="Cabin"/>
                  <a:cs typeface="Cabin"/>
                  <a:sym typeface="Cabin"/>
                </a:rPr>
                <a:t>Convocatoria 2016 en BOE: 07/09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Proceso selectivo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91264" cy="4968552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TRABAJO ESTRICTAMENTE PERSONAL Y APOYO EXTERNO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Estudia donde quieras: casa, biblioteca… 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dirty="0">
                <a:latin typeface="Questrial"/>
              </a:rPr>
              <a:t>Encuentra tu sitio y tu ritmo</a:t>
            </a:r>
          </a:p>
          <a:p>
            <a:pPr marL="342900" lvl="0" indent="-342900">
              <a:spcBef>
                <a:spcPts val="600"/>
              </a:spcBef>
            </a:pPr>
            <a:endParaRPr lang="es-ES" sz="600" dirty="0">
              <a:latin typeface="Questrial"/>
            </a:endParaRP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Grupo de estudio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dirty="0">
                <a:latin typeface="Questrial"/>
              </a:rPr>
              <a:t>Cohesionado y con compañerismo: no son tus rivales, hay plazas para todos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dirty="0">
                <a:latin typeface="Questrial"/>
              </a:rPr>
              <a:t>No todos los grupos funcionan, pero cuando lo hacen, es la mejor ayuda posible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dirty="0">
                <a:latin typeface="Questrial"/>
              </a:rPr>
              <a:t>Intenta ser constante, por ejemplo, quedar un día a la semana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dirty="0">
                <a:latin typeface="Questrial"/>
              </a:rPr>
              <a:t>Intenta conocer gente durante el proceso</a:t>
            </a:r>
          </a:p>
          <a:p>
            <a:pPr marL="800100" lvl="1" indent="-342900">
              <a:spcBef>
                <a:spcPts val="600"/>
              </a:spcBef>
            </a:pPr>
            <a:endParaRPr lang="es-ES" sz="600" dirty="0">
              <a:latin typeface="Questrial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Preparador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dirty="0">
                <a:latin typeface="Questrial"/>
              </a:rPr>
              <a:t>Evaluar para qué exámenes se necesita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dirty="0">
                <a:latin typeface="Questrial"/>
              </a:rPr>
              <a:t>Especialmente útil para el 3º y 4º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dirty="0">
                <a:latin typeface="Questrial"/>
              </a:rPr>
              <a:t>Está de moda, infórmate y elige bien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4797152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0072" y="4221088"/>
            <a:ext cx="2067694" cy="13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/>
          <a:srcRect t="25200" b="7601"/>
          <a:stretch>
            <a:fillRect/>
          </a:stretch>
        </p:blipFill>
        <p:spPr bwMode="auto">
          <a:xfrm>
            <a:off x="5508104" y="1916832"/>
            <a:ext cx="25717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Proceso selectivo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075240" cy="4968552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TRABAJO ESTRICTAMENTE PERSONAL Y APOYO EXTERNO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Academia 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dirty="0">
                <a:latin typeface="Questrial"/>
              </a:rPr>
              <a:t>Sobre todo el primer  año, puede ayudar a centrarse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dirty="0">
                <a:latin typeface="Questrial"/>
              </a:rPr>
              <a:t>Ahora hay más alternativas, busca algo que se adapte a tus necesidades</a:t>
            </a:r>
          </a:p>
          <a:p>
            <a:pPr>
              <a:spcBef>
                <a:spcPts val="1800"/>
              </a:spcBef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CARRERA DE FONDO Y DE OBSTÁCULOS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El que ha aprobado la oposición ha estudiado muy duro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Pero no todo el que ha estudiado duro ha aprobado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No te desanimes → hay factores fuera de nuestro control</a:t>
            </a:r>
          </a:p>
          <a:p>
            <a:pPr>
              <a:spcBef>
                <a:spcPts val="1800"/>
              </a:spcBef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FLUCTUACIÓN DEL RENDIMIENTO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Asume que hay días perdidos (estás malo, compromiso familiar, no te cunde…)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Los días buenos, hay que aprovecharlos al máximo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Los días malos, haz lo que puedas y no te agobies 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s-ES" sz="1600" dirty="0">
                <a:latin typeface="Questrial"/>
              </a:rPr>
              <a:t>¡Si no te cunde hoy, no permitas que te afecte mañana!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s-ES" sz="1600" dirty="0">
              <a:latin typeface="Questrial"/>
            </a:endParaRPr>
          </a:p>
          <a:p>
            <a:pPr marL="800100" lvl="1" indent="-342900">
              <a:spcBef>
                <a:spcPts val="600"/>
              </a:spcBef>
            </a:pPr>
            <a:endParaRPr lang="es-ES" sz="1600" dirty="0">
              <a:latin typeface="Questrial"/>
            </a:endParaRPr>
          </a:p>
          <a:p>
            <a:pPr lvl="0">
              <a:spcBef>
                <a:spcPts val="600"/>
              </a:spcBef>
            </a:pPr>
            <a:endParaRPr lang="es-ES" sz="1600" dirty="0">
              <a:latin typeface="Quest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557" y="5220435"/>
            <a:ext cx="1088885" cy="10888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862" y="2829589"/>
            <a:ext cx="2628900" cy="17335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5209" y="5155277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Proceso selectivo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89654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CONÓCETE A TI MISMO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Elige tu método de estudio: esquemas, mapas mentales, a mano, a ordenador…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Apunta tu tiempo de estudio, márcate un objetivo y comprueba si lo cumples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Aprende a detectar cuándo es necesario descansar (todas las semanas)</a:t>
            </a:r>
          </a:p>
          <a:p>
            <a:pPr>
              <a:spcBef>
                <a:spcPts val="1800"/>
              </a:spcBef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DESCONECTA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La oposición no puede ser el centro de tu vida, ¡haz cosas!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Meditación, deporte con gente, socializa de vez en cuando</a:t>
            </a:r>
          </a:p>
          <a:p>
            <a:pPr>
              <a:spcBef>
                <a:spcPts val="1800"/>
              </a:spcBef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ACTITUD FRENTE AL EXAMEN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Se positivo, sobre todo el día del examen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Si es difícil, es difícil para todos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Céntrate en tus fortalezas, no en tus debilidades,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¡Crécete!</a:t>
            </a:r>
          </a:p>
          <a:p>
            <a:pPr lvl="1"/>
            <a:r>
              <a:rPr lang="es-ES" sz="1600" dirty="0">
                <a:latin typeface="Questrial"/>
              </a:rPr>
              <a:t>	Idea: </a:t>
            </a:r>
            <a:r>
              <a:rPr lang="es-ES" sz="1600" b="1" dirty="0">
                <a:solidFill>
                  <a:srgbClr val="FF0000"/>
                </a:solidFill>
                <a:latin typeface="Questrial"/>
              </a:rPr>
              <a:t>MODO BEYOCÉ ON </a:t>
            </a:r>
          </a:p>
          <a:p>
            <a:pPr lvl="1"/>
            <a:endParaRPr lang="es-ES" sz="1600" dirty="0">
              <a:solidFill>
                <a:schemeClr val="tx1"/>
              </a:solidFill>
              <a:latin typeface="Questrial"/>
            </a:endParaRPr>
          </a:p>
          <a:p>
            <a:pPr lvl="1"/>
            <a:r>
              <a:rPr lang="es-ES" sz="1600" dirty="0">
                <a:solidFill>
                  <a:schemeClr val="tx1"/>
                </a:solidFill>
                <a:latin typeface="Questrial"/>
              </a:rPr>
              <a:t>Ver vídeo </a:t>
            </a:r>
            <a:r>
              <a:rPr lang="es-ES" sz="1600" dirty="0">
                <a:solidFill>
                  <a:schemeClr val="tx1"/>
                </a:solidFill>
                <a:latin typeface="Questrial"/>
                <a:hlinkClick r:id="rId4"/>
              </a:rPr>
              <a:t>https://www.youtube.com/watch?v=kMbsOqBjh68</a:t>
            </a:r>
            <a:endParaRPr lang="es-ES" sz="1600" dirty="0">
              <a:solidFill>
                <a:schemeClr val="tx1"/>
              </a:solidFill>
              <a:latin typeface="Questrial"/>
            </a:endParaRPr>
          </a:p>
          <a:p>
            <a:pPr lvl="1"/>
            <a:endParaRPr lang="es-ES" sz="1600" dirty="0">
              <a:solidFill>
                <a:schemeClr val="tx1"/>
              </a:solidFill>
              <a:latin typeface="Questrial"/>
            </a:endParaRPr>
          </a:p>
          <a:p>
            <a:pPr marL="800100" lvl="1" indent="-342900"/>
            <a:r>
              <a:rPr lang="es-ES" sz="1600" dirty="0">
                <a:solidFill>
                  <a:srgbClr val="FF0000"/>
                </a:solidFill>
                <a:latin typeface="Questrial"/>
              </a:rPr>
              <a:t>	</a:t>
            </a:r>
            <a:endParaRPr lang="es-ES" sz="1600" dirty="0">
              <a:latin typeface="Quest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095" y="4226352"/>
            <a:ext cx="2943338" cy="21212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7765" y="1828187"/>
            <a:ext cx="1219200" cy="1219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3878" y="2692410"/>
            <a:ext cx="1106434" cy="11064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5661248"/>
            <a:ext cx="413610" cy="41361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Proceso selectivo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363272" cy="108012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APOYO FAMILIAR, DE AMIGOS Y DE PAREJA</a:t>
            </a:r>
          </a:p>
          <a:p>
            <a:pPr>
              <a:spcBef>
                <a:spcPts val="1800"/>
              </a:spcBef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GESTIONA TUS EMOCIONES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Aprende a vivir en la incertidumbre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Es bueno tener a alguien con quien hablar (hay cosas que sólo un opositor entiende)</a:t>
            </a:r>
          </a:p>
          <a:p>
            <a:pPr marL="342900" indent="-342900"/>
            <a:endParaRPr lang="es-ES" sz="1600" dirty="0">
              <a:latin typeface="Questrial"/>
            </a:endParaRPr>
          </a:p>
        </p:txBody>
      </p:sp>
      <p:sp>
        <p:nvSpPr>
          <p:cNvPr id="10" name="8 Marcador de texto"/>
          <p:cNvSpPr txBox="1">
            <a:spLocks/>
          </p:cNvSpPr>
          <p:nvPr/>
        </p:nvSpPr>
        <p:spPr>
          <a:xfrm>
            <a:off x="457200" y="3068960"/>
            <a:ext cx="3898776" cy="309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estrial"/>
                <a:ea typeface="Arial"/>
                <a:cs typeface="Arial"/>
                <a:sym typeface="Arial"/>
              </a:rPr>
              <a:t>NO HAY QUE GANAR AL RIVAL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15968" t="30560" r="22045"/>
          <a:stretch>
            <a:fillRect/>
          </a:stretch>
        </p:blipFill>
        <p:spPr bwMode="auto">
          <a:xfrm>
            <a:off x="467544" y="3562325"/>
            <a:ext cx="3672408" cy="231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8 Marcador de texto"/>
          <p:cNvSpPr txBox="1">
            <a:spLocks/>
          </p:cNvSpPr>
          <p:nvPr/>
        </p:nvSpPr>
        <p:spPr>
          <a:xfrm>
            <a:off x="4716016" y="3068960"/>
            <a:ext cx="3898776" cy="3096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estrial"/>
                <a:ea typeface="Arial"/>
                <a:cs typeface="Arial"/>
                <a:sym typeface="Arial"/>
              </a:rPr>
              <a:t>ES UN PARTIDO CONTRA TI MISMO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640"/>
              </a:spcBef>
              <a:buClr>
                <a:schemeClr val="dk1"/>
              </a:buClr>
            </a:pPr>
            <a:r>
              <a:rPr lang="es-ES" sz="1600" dirty="0">
                <a:latin typeface="Questrial"/>
              </a:rPr>
              <a:t>Ejemplo: en 2015 11 plazas desiertas!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 t="7476" r="13382" b="13775"/>
          <a:stretch>
            <a:fillRect/>
          </a:stretch>
        </p:blipFill>
        <p:spPr bwMode="auto">
          <a:xfrm>
            <a:off x="4824000" y="3573016"/>
            <a:ext cx="3379349" cy="230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1436412"/>
            <a:ext cx="1583436" cy="11967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4148" y="4192488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4614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4400" b="0" i="0" u="none" strike="noStrike" cap="none" baseline="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Objetivos de la sesión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647950" y="1623391"/>
            <a:ext cx="5956851" cy="3062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Presentación de PreparaTIC</a:t>
            </a:r>
            <a:r>
              <a:rPr lang="es-ES" sz="2400" b="0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 24</a:t>
            </a:r>
            <a:endParaRPr lang="es-ES" sz="2400" b="0" i="0" u="none" strike="noStrike" cap="none" baseline="0" dirty="0">
              <a:solidFill>
                <a:schemeClr val="tx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Presentación del Cuerpo TIC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Proceso Selectivo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Estadísticas A1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Estadísticas A2</a:t>
            </a:r>
            <a:endParaRPr lang="es-ES" sz="24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Primer examen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Preguntas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1756475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2627089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060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492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924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2204864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4356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pic>
        <p:nvPicPr>
          <p:cNvPr id="17" name="Shape 4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5560268" y="3086058"/>
            <a:ext cx="2849312" cy="4281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530780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649044"/>
            <a:ext cx="31908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Sol"/>
          <p:cNvSpPr/>
          <p:nvPr/>
        </p:nvSpPr>
        <p:spPr>
          <a:xfrm>
            <a:off x="4283968" y="5793060"/>
            <a:ext cx="648072" cy="588268"/>
          </a:xfrm>
          <a:prstGeom prst="sun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229922" y="5796553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C000"/>
                </a:solidFill>
              </a:rPr>
              <a:t>Nueva Oportunidad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1" y="1374467"/>
            <a:ext cx="8515258" cy="41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025381" y="3494044"/>
            <a:ext cx="110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11 plazas desiertas</a:t>
            </a:r>
          </a:p>
        </p:txBody>
      </p:sp>
      <p:sp>
        <p:nvSpPr>
          <p:cNvPr id="4" name="3 Explosión 2"/>
          <p:cNvSpPr/>
          <p:nvPr/>
        </p:nvSpPr>
        <p:spPr>
          <a:xfrm>
            <a:off x="7596336" y="2852242"/>
            <a:ext cx="916215" cy="773617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11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Aprobados por examen</a:t>
            </a:r>
          </a:p>
        </p:txBody>
      </p:sp>
    </p:spTree>
    <p:extLst>
      <p:ext uri="{BB962C8B-B14F-4D97-AF65-F5344CB8AC3E}">
        <p14:creationId xmlns:p14="http://schemas.microsoft.com/office/powerpoint/2010/main" val="3942660853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4614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4400" b="0" i="0" u="none" strike="noStrike" cap="none" baseline="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Objetivos de la sesión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647950" y="1623391"/>
            <a:ext cx="5956851" cy="3062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Presentación de PreparaTIC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24</a:t>
            </a:r>
            <a:endParaRPr lang="es-ES" sz="24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Presentación del Cuerpo TIC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Proceso Selectivo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Estadísticas A1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Estadísticas A2</a:t>
            </a:r>
            <a:endParaRPr lang="es-ES" sz="24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Primer examen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Preguntas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581057" y="3166316"/>
            <a:ext cx="3562942" cy="356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2620" y="1756475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2620" y="2627089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2620" y="3060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2620" y="3492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2620" y="3924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2620" y="2204864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2620" y="4356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0"/>
          <a:stretch/>
        </p:blipFill>
        <p:spPr bwMode="auto">
          <a:xfrm>
            <a:off x="606688" y="2331125"/>
            <a:ext cx="3049330" cy="282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/>
          <a:stretch/>
        </p:blipFill>
        <p:spPr bwMode="auto">
          <a:xfrm>
            <a:off x="6296126" y="1916832"/>
            <a:ext cx="2336958" cy="22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10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Perfil del aprobado</a:t>
            </a: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2"/>
          <a:stretch/>
        </p:blipFill>
        <p:spPr bwMode="auto">
          <a:xfrm>
            <a:off x="3500489" y="4214244"/>
            <a:ext cx="2655687" cy="232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351473" y="1992571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FORMACIÓN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228184" y="1578278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SITUACIÓN LABORAL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563888" y="3740615"/>
            <a:ext cx="2627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EXPERIENCIA LABORAL</a:t>
            </a:r>
          </a:p>
        </p:txBody>
      </p:sp>
    </p:spTree>
    <p:extLst>
      <p:ext uri="{BB962C8B-B14F-4D97-AF65-F5344CB8AC3E}">
        <p14:creationId xmlns:p14="http://schemas.microsoft.com/office/powerpoint/2010/main" val="1742519864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6"/>
          <a:stretch/>
        </p:blipFill>
        <p:spPr bwMode="auto">
          <a:xfrm>
            <a:off x="1831761" y="2031805"/>
            <a:ext cx="1864036" cy="189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7"/>
          <a:stretch/>
        </p:blipFill>
        <p:spPr bwMode="auto">
          <a:xfrm>
            <a:off x="5614324" y="2148024"/>
            <a:ext cx="1656184" cy="165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10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Perfil del aprobado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369280" y="1641838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EDAD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069558" y="1641838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SEXO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0"/>
          <a:stretch/>
        </p:blipFill>
        <p:spPr bwMode="auto">
          <a:xfrm>
            <a:off x="5797267" y="4638359"/>
            <a:ext cx="2015093" cy="201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307487" y="4221088"/>
            <a:ext cx="347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DEDICACIÓN SEMANAL (horas)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173070" y="4088889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INTENTOS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1"/>
          <a:stretch/>
        </p:blipFill>
        <p:spPr bwMode="auto">
          <a:xfrm>
            <a:off x="855567" y="4557491"/>
            <a:ext cx="2376264" cy="188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79" y="4576990"/>
            <a:ext cx="2541821" cy="183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00034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4"/>
          <a:stretch/>
        </p:blipFill>
        <p:spPr bwMode="auto">
          <a:xfrm>
            <a:off x="667497" y="4365104"/>
            <a:ext cx="2444020" cy="176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9"/>
          <a:stretch/>
        </p:blipFill>
        <p:spPr bwMode="auto">
          <a:xfrm>
            <a:off x="881395" y="1584124"/>
            <a:ext cx="2016224" cy="196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10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Recursos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205666" y="1184014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ACADEMIA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06331" y="3964994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¿LO RECOMIENDAS?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6"/>
          <a:stretch/>
        </p:blipFill>
        <p:spPr bwMode="auto">
          <a:xfrm>
            <a:off x="3639221" y="1911816"/>
            <a:ext cx="2314630" cy="186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707904" y="1412776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AYUDA EN INGLÉS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6"/>
          <a:stretch/>
        </p:blipFill>
        <p:spPr bwMode="auto">
          <a:xfrm>
            <a:off x="6837575" y="4509120"/>
            <a:ext cx="1771207" cy="177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7"/>
          <a:stretch/>
        </p:blipFill>
        <p:spPr bwMode="auto">
          <a:xfrm>
            <a:off x="6695452" y="1584124"/>
            <a:ext cx="2055452" cy="213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6892662" y="1184014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PREPARADOR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540002" y="3964994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¿LO RECOMIENDAS?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45" y="4036815"/>
            <a:ext cx="1503381" cy="242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654786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10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Utilidad de PreparaTIC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/>
          <a:stretch/>
        </p:blipFill>
        <p:spPr bwMode="auto">
          <a:xfrm>
            <a:off x="1331640" y="4869159"/>
            <a:ext cx="1734329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2"/>
          <a:stretch/>
        </p:blipFill>
        <p:spPr bwMode="auto">
          <a:xfrm>
            <a:off x="458991" y="1872883"/>
            <a:ext cx="3107965" cy="240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7"/>
          <a:stretch/>
        </p:blipFill>
        <p:spPr bwMode="auto">
          <a:xfrm>
            <a:off x="4067944" y="2348880"/>
            <a:ext cx="4618350" cy="30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1475656" y="151672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SESIONES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475656" y="4519060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VOLCADO 4º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509261" y="1716777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PACKS</a:t>
            </a:r>
          </a:p>
        </p:txBody>
      </p:sp>
    </p:spTree>
    <p:extLst>
      <p:ext uri="{BB962C8B-B14F-4D97-AF65-F5344CB8AC3E}">
        <p14:creationId xmlns:p14="http://schemas.microsoft.com/office/powerpoint/2010/main" val="3365200886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50" y="4267662"/>
            <a:ext cx="2414925" cy="22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62799"/>
            <a:ext cx="183744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2799"/>
            <a:ext cx="1904574" cy="21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47" y="4267662"/>
            <a:ext cx="1898708" cy="218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68" y="1662799"/>
            <a:ext cx="1906278" cy="217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18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Promoción interna</a:t>
            </a:r>
          </a:p>
        </p:txBody>
      </p:sp>
    </p:spTree>
    <p:extLst>
      <p:ext uri="{BB962C8B-B14F-4D97-AF65-F5344CB8AC3E}">
        <p14:creationId xmlns:p14="http://schemas.microsoft.com/office/powerpoint/2010/main" val="2615835998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59" y="4233280"/>
            <a:ext cx="1979776" cy="22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68" y="1894348"/>
            <a:ext cx="1455466" cy="16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51" y="1694050"/>
            <a:ext cx="1829542" cy="207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5" y="1650346"/>
            <a:ext cx="1929883" cy="21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54" y="1883704"/>
            <a:ext cx="1447121" cy="169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8" y="4263188"/>
            <a:ext cx="1910285" cy="217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01" y="4424455"/>
            <a:ext cx="2002740" cy="185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54" y="4384380"/>
            <a:ext cx="1733495" cy="193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18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Promoción interna</a:t>
            </a:r>
          </a:p>
        </p:txBody>
      </p:sp>
    </p:spTree>
    <p:extLst>
      <p:ext uri="{BB962C8B-B14F-4D97-AF65-F5344CB8AC3E}">
        <p14:creationId xmlns:p14="http://schemas.microsoft.com/office/powerpoint/2010/main" val="1008208555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4614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4400" b="0" i="0" u="none" strike="noStrike" cap="none" baseline="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Objetivos de la sesión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647950" y="1623391"/>
            <a:ext cx="5956851" cy="3062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Presentación de PreparaTIC</a:t>
            </a:r>
            <a:r>
              <a:rPr lang="es-ES" sz="2400" b="0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 24</a:t>
            </a:r>
            <a:endParaRPr lang="es-ES" sz="2400" b="0" i="0" u="none" strike="noStrike" cap="none" baseline="0" dirty="0">
              <a:solidFill>
                <a:schemeClr val="tx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Presentación del Cuerpo TIC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Proceso Selectivo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Estadísticas A1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dirty="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Estadísticas A2</a:t>
            </a:r>
            <a:endParaRPr lang="es-ES" sz="2400" b="0" i="0" u="none" strike="noStrike" cap="none" baseline="0" dirty="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Primer examen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Preguntas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1756475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2627089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060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492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924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2204864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4356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pic>
        <p:nvPicPr>
          <p:cNvPr id="17" name="Shape 5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7225" y="3416450"/>
            <a:ext cx="3646780" cy="344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824115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1520" y="2513879"/>
            <a:ext cx="7272808" cy="627089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275282"/>
            <a:ext cx="8229600" cy="1446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A2 Cuerpo de Gestión                     de Sistemas e informática</a:t>
            </a:r>
          </a:p>
        </p:txBody>
      </p:sp>
      <p:sp>
        <p:nvSpPr>
          <p:cNvPr id="13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5904656" cy="4536504"/>
          </a:xfrm>
        </p:spPr>
        <p:txBody>
          <a:bodyPr/>
          <a:lstStyle/>
          <a:p>
            <a:pPr marL="338138" lvl="0" indent="-338138"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s-ES" sz="1600" b="1" dirty="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TEMARIO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Bloque I - Organización del Estado y Administración Electrónica   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Bloque II – Tecnología Básica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Bloque III – Desarrollo de Sistemas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Bloque IV – Sistemas y comunicaciones</a:t>
            </a:r>
          </a:p>
          <a:p>
            <a:pPr lvl="0">
              <a:spcBef>
                <a:spcPts val="600"/>
              </a:spcBef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					Total</a:t>
            </a:r>
          </a:p>
          <a:p>
            <a:pPr>
              <a:spcBef>
                <a:spcPts val="600"/>
              </a:spcBef>
            </a:pPr>
            <a:r>
              <a:rPr lang="es-ES" sz="1600" b="1" dirty="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TEMARIO </a:t>
            </a:r>
            <a:r>
              <a:rPr lang="es-ES" sz="1600" b="1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A1</a:t>
            </a:r>
            <a:r>
              <a:rPr lang="es-ES" sz="1600" b="1" dirty="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 VS </a:t>
            </a:r>
            <a:r>
              <a:rPr lang="es-ES" sz="1600" b="1" dirty="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A2</a:t>
            </a:r>
          </a:p>
          <a:p>
            <a:pPr lvl="0">
              <a:spcBef>
                <a:spcPts val="600"/>
              </a:spcBef>
            </a:pPr>
            <a:endParaRPr lang="es-ES" sz="1600" dirty="0"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spcBef>
                <a:spcPts val="600"/>
              </a:spcBef>
            </a:pPr>
            <a:endParaRPr lang="es-ES" sz="16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8 Marcador de texto"/>
          <p:cNvSpPr txBox="1">
            <a:spLocks/>
          </p:cNvSpPr>
          <p:nvPr/>
        </p:nvSpPr>
        <p:spPr>
          <a:xfrm>
            <a:off x="6287254" y="1484784"/>
            <a:ext cx="1453098" cy="4536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es-ES" sz="1600" dirty="0">
              <a:latin typeface="Questrial"/>
              <a:ea typeface="Questrial"/>
              <a:cs typeface="Questrial"/>
              <a:sym typeface="Questrial"/>
            </a:endParaRPr>
          </a:p>
          <a:p>
            <a:pPr>
              <a:spcBef>
                <a:spcPts val="600"/>
              </a:spcBef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12 temas</a:t>
            </a:r>
          </a:p>
          <a:p>
            <a:pPr>
              <a:spcBef>
                <a:spcPts val="600"/>
              </a:spcBef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16 temas</a:t>
            </a:r>
          </a:p>
          <a:p>
            <a:pPr>
              <a:spcBef>
                <a:spcPts val="600"/>
              </a:spcBef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19 temas</a:t>
            </a:r>
          </a:p>
          <a:p>
            <a:pPr>
              <a:spcBef>
                <a:spcPts val="600"/>
              </a:spcBef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19 temas</a:t>
            </a:r>
          </a:p>
          <a:p>
            <a:pPr>
              <a:spcBef>
                <a:spcPts val="600"/>
              </a:spcBef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47 temas</a:t>
            </a:r>
          </a:p>
          <a:p>
            <a:pPr>
              <a:spcBef>
                <a:spcPts val="600"/>
              </a:spcBef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                   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2657437" y="4293096"/>
            <a:ext cx="2460974" cy="2160240"/>
            <a:chOff x="2312132" y="1844824"/>
            <a:chExt cx="4921948" cy="4320480"/>
          </a:xfrm>
        </p:grpSpPr>
        <p:sp>
          <p:nvSpPr>
            <p:cNvPr id="16" name="Elipse 15"/>
            <p:cNvSpPr/>
            <p:nvPr/>
          </p:nvSpPr>
          <p:spPr>
            <a:xfrm>
              <a:off x="4353760" y="1844824"/>
              <a:ext cx="2880320" cy="432048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7" name="Grupo 16"/>
            <p:cNvGrpSpPr/>
            <p:nvPr/>
          </p:nvGrpSpPr>
          <p:grpSpPr>
            <a:xfrm>
              <a:off x="2312132" y="1844824"/>
              <a:ext cx="4921948" cy="4320480"/>
              <a:chOff x="2312132" y="1844824"/>
              <a:chExt cx="4921948" cy="4320480"/>
            </a:xfrm>
          </p:grpSpPr>
          <p:sp>
            <p:nvSpPr>
              <p:cNvPr id="18" name="Elipse 17"/>
              <p:cNvSpPr/>
              <p:nvPr/>
            </p:nvSpPr>
            <p:spPr>
              <a:xfrm>
                <a:off x="2312132" y="1844824"/>
                <a:ext cx="4824536" cy="43204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4353760" y="1844824"/>
                <a:ext cx="2880320" cy="4320480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4" name="CuadroTexto 3"/>
          <p:cNvSpPr txBox="1"/>
          <p:nvPr/>
        </p:nvSpPr>
        <p:spPr>
          <a:xfrm>
            <a:off x="7653082" y="2627515"/>
            <a:ext cx="816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5"/>
                </a:solidFill>
                <a:latin typeface="Questrial"/>
              </a:rPr>
              <a:t>A elegir</a:t>
            </a:r>
          </a:p>
        </p:txBody>
      </p:sp>
    </p:spTree>
    <p:extLst>
      <p:ext uri="{BB962C8B-B14F-4D97-AF65-F5344CB8AC3E}">
        <p14:creationId xmlns:p14="http://schemas.microsoft.com/office/powerpoint/2010/main" val="2387262445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Proceso selectivo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680520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PRIMER EXAMEN (90’’)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latin typeface="Questrial"/>
              </a:rPr>
              <a:t>Test de 100 preguntas: hasta </a:t>
            </a:r>
            <a:r>
              <a:rPr lang="es-ES" sz="1600" dirty="0">
                <a:solidFill>
                  <a:schemeClr val="tx1"/>
                </a:solidFill>
                <a:latin typeface="Questrial"/>
              </a:rPr>
              <a:t>20 del bloque I, 30 del bloque II                                                             hasta 50 a elegir entre bloque III o IV. 3 Preguntas de reserva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Questrial"/>
              </a:rPr>
              <a:t>Acierto </a:t>
            </a:r>
            <a:r>
              <a:rPr lang="es-ES" sz="1600" b="1" dirty="0">
                <a:solidFill>
                  <a:srgbClr val="00B050"/>
                </a:solidFill>
                <a:latin typeface="Questrial"/>
              </a:rPr>
              <a:t>+ 1  </a:t>
            </a:r>
            <a:r>
              <a:rPr lang="es-ES" sz="1600" dirty="0">
                <a:solidFill>
                  <a:schemeClr val="tx1"/>
                </a:solidFill>
                <a:latin typeface="Questrial"/>
              </a:rPr>
              <a:t>Errores </a:t>
            </a:r>
            <a:r>
              <a:rPr lang="es-ES" sz="1600" b="1" dirty="0">
                <a:solidFill>
                  <a:srgbClr val="FF0000"/>
                </a:solidFill>
                <a:latin typeface="Questrial"/>
              </a:rPr>
              <a:t>-1/3</a:t>
            </a:r>
          </a:p>
          <a:p>
            <a:pPr>
              <a:spcBef>
                <a:spcPts val="1800"/>
              </a:spcBef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SEGUNDO EXAMEN (2 horas)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Desarrollar </a:t>
            </a:r>
            <a:r>
              <a:rPr lang="es-ES" sz="1600" dirty="0">
                <a:solidFill>
                  <a:schemeClr val="tx1"/>
                </a:solidFill>
                <a:latin typeface="Questrial"/>
              </a:rPr>
              <a:t>por escrito un cuestionario de 18 preguntas cortas. 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/>
                </a:solidFill>
                <a:latin typeface="Questrial"/>
              </a:rPr>
              <a:t>8 preguntas de los bloques I y II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/>
                </a:solidFill>
                <a:latin typeface="Questrial"/>
              </a:rPr>
              <a:t>10 preguntas a elegir entre bloque II o IV</a:t>
            </a:r>
          </a:p>
          <a:p>
            <a:pPr>
              <a:spcBef>
                <a:spcPts val="1800"/>
              </a:spcBef>
            </a:pPr>
            <a:r>
              <a:rPr lang="es-ES" sz="1600" b="1">
                <a:solidFill>
                  <a:schemeClr val="accent5"/>
                </a:solidFill>
                <a:latin typeface="Questrial"/>
              </a:rPr>
              <a:t>TERCER </a:t>
            </a: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EXAMEN (3 horas + defensa 20’’)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Realizar un supuesto práctico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</a:rPr>
              <a:t>Lectura en sesión pública ante el tribunal + preguntas del Tribunal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112" y="1475656"/>
            <a:ext cx="1219200" cy="1219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4005064"/>
            <a:ext cx="14382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08299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11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Aprobados por examen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92087"/>
              </p:ext>
            </p:extLst>
          </p:nvPr>
        </p:nvGraphicFramePr>
        <p:xfrm>
          <a:off x="1566390" y="2924944"/>
          <a:ext cx="7272810" cy="2082534"/>
        </p:xfrm>
        <a:graphic>
          <a:graphicData uri="http://schemas.openxmlformats.org/drawingml/2006/table">
            <a:tbl>
              <a:tblPr>
                <a:tableStyleId>{A12269B4-8FA0-47A4-BF00-1540DDE098C4}</a:tableStyleId>
              </a:tblPr>
              <a:tblGrid>
                <a:gridCol w="121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89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Plazas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Instancias</a:t>
                      </a:r>
                      <a:endParaRPr lang="es-ES" sz="1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Test</a:t>
                      </a:r>
                      <a:endParaRPr lang="es-ES" sz="1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Desarrollo</a:t>
                      </a:r>
                      <a:endParaRPr lang="es-ES" sz="1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Práctico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66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+mn-lt"/>
                        </a:rPr>
                        <a:t>Libre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73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1425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220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136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+mn-lt"/>
                        </a:rPr>
                        <a:t>73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309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+mn-lt"/>
                        </a:rPr>
                        <a:t>3 por plaza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1,9 por plaza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66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Interna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34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186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50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No hay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+mn-lt"/>
                        </a:rPr>
                        <a:t>35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5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1,5 por plaza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66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Libre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62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66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+mn-lt"/>
                        </a:rPr>
                        <a:t>Interna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No hay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240182"/>
              </p:ext>
            </p:extLst>
          </p:nvPr>
        </p:nvGraphicFramePr>
        <p:xfrm>
          <a:off x="4283968" y="1268760"/>
          <a:ext cx="2736304" cy="134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251520" y="4509120"/>
            <a:ext cx="11521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Base específica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353571"/>
              </p:ext>
            </p:extLst>
          </p:nvPr>
        </p:nvGraphicFramePr>
        <p:xfrm>
          <a:off x="3203848" y="5445224"/>
          <a:ext cx="3312369" cy="1003548"/>
        </p:xfrm>
        <a:graphic>
          <a:graphicData uri="http://schemas.openxmlformats.org/drawingml/2006/table">
            <a:tbl>
              <a:tblPr>
                <a:tableStyleId>{A12269B4-8FA0-47A4-BF00-1540DDE098C4}</a:tableStyleId>
              </a:tblPr>
              <a:tblGrid>
                <a:gridCol w="1104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5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Plazas</a:t>
                      </a:r>
                      <a:endParaRPr lang="es-ES" sz="1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Libre 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120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+mn-lt"/>
                        </a:rPr>
                        <a:t>Interna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58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892086"/>
              </p:ext>
            </p:extLst>
          </p:nvPr>
        </p:nvGraphicFramePr>
        <p:xfrm>
          <a:off x="6012160" y="1268760"/>
          <a:ext cx="1944216" cy="132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161535"/>
              </p:ext>
            </p:extLst>
          </p:nvPr>
        </p:nvGraphicFramePr>
        <p:xfrm>
          <a:off x="7380312" y="1268760"/>
          <a:ext cx="1890464" cy="1344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5364088" y="257454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15%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764565" y="256490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62%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8060709" y="256490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54%</a:t>
            </a:r>
          </a:p>
        </p:txBody>
      </p:sp>
    </p:spTree>
    <p:extLst>
      <p:ext uri="{BB962C8B-B14F-4D97-AF65-F5344CB8AC3E}">
        <p14:creationId xmlns:p14="http://schemas.microsoft.com/office/powerpoint/2010/main" val="1176767932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4614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4400" b="0" i="0" u="none" strike="noStrike" cap="none" baseline="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Objetivos de la sesión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647950" y="1623391"/>
            <a:ext cx="5956851" cy="3062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Presentación de PreparaTIC</a:t>
            </a:r>
            <a:r>
              <a:rPr lang="es-ES" sz="2400" b="0" i="0" u="none" strike="noStrike" cap="none" dirty="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 24</a:t>
            </a:r>
            <a:endParaRPr lang="es-ES" sz="2400" b="0" i="0" u="none" strike="noStrike" cap="none" baseline="0" dirty="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Presentación del Cuerpo TIC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Proceso Selectivo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Estadísticas A1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Estadísticas A2</a:t>
            </a:r>
            <a:endParaRPr lang="es-ES" sz="24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Primer examen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Preguntas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1756475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2627089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060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492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924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2204864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4356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pic>
        <p:nvPicPr>
          <p:cNvPr id="17" name="Shape 2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496951" y="3348984"/>
            <a:ext cx="4215700" cy="2810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328219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855" y="1875953"/>
            <a:ext cx="3412193" cy="21628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10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Perfil del aprobado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51473" y="1429203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FORMACIÓN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508104" y="1433112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SITUACIÓN LABORAL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422805" y="3893964"/>
            <a:ext cx="2627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EXPERIENCIA LABORAL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8515" y="1629258"/>
            <a:ext cx="4895512" cy="30238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529" y="4288780"/>
            <a:ext cx="3966756" cy="22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07698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10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Perfil del aprobado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369280" y="1641838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EDAD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069558" y="1641838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SEXO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027567" y="4407367"/>
            <a:ext cx="347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DEDICACIÓN SEMANAL (horas)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810673" y="4088889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INTENTOS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459" y="2025573"/>
            <a:ext cx="3346460" cy="208995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190" y="1965399"/>
            <a:ext cx="3240452" cy="21234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970" y="4757868"/>
            <a:ext cx="3018619" cy="18731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3215" y="4566477"/>
            <a:ext cx="3138403" cy="19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94798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4" y="3534464"/>
            <a:ext cx="1654654" cy="103549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42975"/>
            <a:ext cx="2100242" cy="10501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10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Recursos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593595" y="1184014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ACADEMIA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79718" y="4300684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¿LO RECOMIENDAS?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530407" y="1156062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PREPARADOR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833153" y="4529533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¿LO RECOMIENDAS?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6" y="1560076"/>
            <a:ext cx="3257402" cy="18948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967" y="4713935"/>
            <a:ext cx="2860937" cy="19554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5350" y="1497941"/>
            <a:ext cx="3351146" cy="22316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8104" y="4900217"/>
            <a:ext cx="2784216" cy="19131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9832" y="2748990"/>
            <a:ext cx="3518847" cy="2646603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3483164" y="2348880"/>
            <a:ext cx="2561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MATERIAL EMPLEADO</a:t>
            </a:r>
          </a:p>
        </p:txBody>
      </p:sp>
    </p:spTree>
    <p:extLst>
      <p:ext uri="{BB962C8B-B14F-4D97-AF65-F5344CB8AC3E}">
        <p14:creationId xmlns:p14="http://schemas.microsoft.com/office/powerpoint/2010/main" val="3903210610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10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Oposiciones adicionales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741106"/>
            <a:ext cx="4858933" cy="299949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99592" y="5028149"/>
            <a:ext cx="27815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DOBLETES Y TRIPLETES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Questrial"/>
              </a:rPr>
              <a:t>A1 + A2 + C1 </a:t>
            </a:r>
            <a:r>
              <a:rPr lang="es-ES" sz="1600" dirty="0">
                <a:solidFill>
                  <a:schemeClr val="tx1"/>
                </a:solidFill>
                <a:latin typeface="Questrial"/>
                <a:sym typeface="Wingdings" panose="05000000000000000000" pitchFamily="2" charset="2"/>
              </a:rPr>
              <a:t> 4 personas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Questrial"/>
              </a:rPr>
              <a:t>A2 + C1 </a:t>
            </a:r>
            <a:r>
              <a:rPr lang="es-ES" sz="1600" dirty="0">
                <a:solidFill>
                  <a:schemeClr val="tx1"/>
                </a:solidFill>
                <a:latin typeface="Questrial"/>
                <a:sym typeface="Wingdings" panose="05000000000000000000" pitchFamily="2" charset="2"/>
              </a:rPr>
              <a:t> 18 personas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Questrial"/>
                <a:sym typeface="Wingdings" panose="05000000000000000000" pitchFamily="2" charset="2"/>
              </a:rPr>
              <a:t>A1 + A2  16 personas</a:t>
            </a:r>
            <a:endParaRPr lang="es-ES" sz="1600" dirty="0">
              <a:solidFill>
                <a:schemeClr val="tx1"/>
              </a:solidFill>
              <a:latin typeface="Questri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8113" y="1453555"/>
            <a:ext cx="4466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¿HAS APROBADO OTRAS OPOSICIONES?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688229" y="2471031"/>
            <a:ext cx="2900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/>
                </a:solidFill>
                <a:latin typeface="Questrial"/>
              </a:rPr>
              <a:t>PARA LOS A1 + A2</a:t>
            </a:r>
          </a:p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¿CÓMO PREPARASTE A2?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326811"/>
            <a:ext cx="4672094" cy="31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63673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10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Utilidad de PreparaTIC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713731" y="197527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SESIONES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010480" y="1975271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Questrial"/>
              </a:rPr>
              <a:t>PACKS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486322"/>
            <a:ext cx="3414931" cy="27744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515" y="2664549"/>
            <a:ext cx="5535493" cy="30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46072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4614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4400" b="0" i="0" u="none" strike="noStrike" cap="none" baseline="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Objetivos de la sesión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647950" y="1623391"/>
            <a:ext cx="5956851" cy="3062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Presentación de PreparaTIC</a:t>
            </a:r>
            <a:r>
              <a:rPr lang="es-ES" sz="2400" b="0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 24</a:t>
            </a:r>
            <a:endParaRPr lang="es-ES" sz="2400" b="0" i="0" u="none" strike="noStrike" cap="none" baseline="0" dirty="0">
              <a:solidFill>
                <a:schemeClr val="tx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Presentación del Cuerpo TIC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Proceso Selectivo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Estadísticas A1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Estadísticas A2</a:t>
            </a:r>
            <a:endParaRPr lang="es-ES" sz="24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Primer examen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Preguntas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1756475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2627089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060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492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924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2204864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4356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625" y="4160420"/>
            <a:ext cx="3327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01693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Primer examen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3970784" cy="4968552"/>
          </a:xfrm>
        </p:spPr>
        <p:txBody>
          <a:bodyPr/>
          <a:lstStyle/>
          <a:p>
            <a:pPr lvl="0">
              <a:spcBef>
                <a:spcPts val="1800"/>
              </a:spcBef>
              <a:buSzPct val="25000"/>
            </a:pPr>
            <a:r>
              <a:rPr lang="es-ES" sz="1600" b="1" dirty="0">
                <a:solidFill>
                  <a:schemeClr val="accent5"/>
                </a:solidFill>
                <a:latin typeface="Questrial"/>
                <a:sym typeface="Questrial"/>
              </a:rPr>
              <a:t>¿CÓMO ES?</a:t>
            </a:r>
          </a:p>
          <a:p>
            <a:pPr marL="338138" lvl="0" indent="-338138">
              <a:spcBef>
                <a:spcPts val="4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Son 100 preguntas tipo test</a:t>
            </a:r>
          </a:p>
          <a:p>
            <a:pPr marL="338138" lvl="0" indent="-338138">
              <a:spcBef>
                <a:spcPts val="4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Hay 4 posibles respuestas por pregunta</a:t>
            </a:r>
          </a:p>
          <a:p>
            <a:pPr marL="338138" lvl="0" indent="-338138">
              <a:spcBef>
                <a:spcPts val="4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Respuesta correcta: +1</a:t>
            </a:r>
          </a:p>
          <a:p>
            <a:pPr marL="338138" lvl="0" indent="-338138">
              <a:spcBef>
                <a:spcPts val="4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Respuesta incorrecta: -0.5</a:t>
            </a:r>
          </a:p>
          <a:p>
            <a:pPr marL="338138" lvl="0" indent="-338138">
              <a:spcBef>
                <a:spcPts val="4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Respuesta sin contestar: 0 puntos</a:t>
            </a:r>
          </a:p>
          <a:p>
            <a:pPr marL="338138" lvl="0" indent="-338138">
              <a:spcBef>
                <a:spcPts val="400"/>
              </a:spcBef>
              <a:buClr>
                <a:srgbClr val="002060"/>
              </a:buClr>
              <a:buSzPct val="100000"/>
            </a:pPr>
            <a:endParaRPr lang="es-ES" sz="600" dirty="0">
              <a:latin typeface="Questrial"/>
              <a:ea typeface="Questrial"/>
              <a:cs typeface="Questrial"/>
              <a:sym typeface="Questrial"/>
            </a:endParaRPr>
          </a:p>
          <a:p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¡No hay preguntas de reserva!</a:t>
            </a:r>
          </a:p>
          <a:p>
            <a:pPr lvl="0">
              <a:spcBef>
                <a:spcPts val="3000"/>
              </a:spcBef>
              <a:buSzPct val="25000"/>
            </a:pPr>
            <a:r>
              <a:rPr lang="es-ES" sz="1600" b="1" dirty="0">
                <a:solidFill>
                  <a:schemeClr val="accent5"/>
                </a:solidFill>
                <a:latin typeface="Questrial"/>
                <a:sym typeface="Questrial"/>
              </a:rPr>
              <a:t>¿CON QUÉ NOTA SE APRUEBA?</a:t>
            </a:r>
          </a:p>
          <a:p>
            <a:pPr marL="338138" lvl="0" indent="-338138">
              <a:spcBef>
                <a:spcPts val="4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No se aprueba con un 5</a:t>
            </a:r>
          </a:p>
          <a:p>
            <a:pPr marL="338138" lvl="0" indent="-338138">
              <a:spcBef>
                <a:spcPts val="4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El Tribunal establece la nota de corte </a:t>
            </a:r>
          </a:p>
          <a:p>
            <a:pPr marL="338138" lvl="0" indent="-338138">
              <a:spcBef>
                <a:spcPts val="4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s-ES" sz="16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(2015) 235 opositores o puntuación &gt; 30</a:t>
            </a:r>
          </a:p>
          <a:p>
            <a:pPr marL="338138" lvl="0" indent="-338138">
              <a:spcBef>
                <a:spcPts val="400"/>
              </a:spcBef>
            </a:pPr>
            <a:endParaRPr lang="es-ES" sz="1600" dirty="0">
              <a:latin typeface="Questrial"/>
              <a:ea typeface="Questrial"/>
              <a:cs typeface="Questrial"/>
              <a:sym typeface="Questrial"/>
            </a:endParaRPr>
          </a:p>
          <a:p>
            <a:pPr marL="338138" lvl="0" indent="-338138">
              <a:spcBef>
                <a:spcPts val="400"/>
              </a:spcBef>
            </a:pPr>
            <a:endParaRPr lang="es-ES" sz="1600" dirty="0">
              <a:latin typeface="Questrial"/>
              <a:ea typeface="Questrial"/>
              <a:cs typeface="Questrial"/>
              <a:sym typeface="Questrial"/>
            </a:endParaRPr>
          </a:p>
          <a:p>
            <a:pPr lvl="0"/>
            <a:endParaRPr lang="es-ES" sz="1600" b="1" dirty="0">
              <a:latin typeface="Questrial"/>
            </a:endParaRPr>
          </a:p>
        </p:txBody>
      </p:sp>
      <p:sp>
        <p:nvSpPr>
          <p:cNvPr id="5" name="Shape 508"/>
          <p:cNvSpPr txBox="1"/>
          <p:nvPr/>
        </p:nvSpPr>
        <p:spPr>
          <a:xfrm>
            <a:off x="4572000" y="1968457"/>
            <a:ext cx="4363962" cy="49984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spAutoFit/>
          </a:bodyPr>
          <a:lstStyle/>
          <a:p>
            <a:pPr marL="338138" indent="-338138">
              <a:spcBef>
                <a:spcPts val="400"/>
              </a:spcBef>
              <a:buClr>
                <a:srgbClr val="002060"/>
              </a:buClr>
              <a:buSzPct val="100000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La nota de corte varía cada año:</a:t>
            </a:r>
          </a:p>
          <a:p>
            <a:pPr marL="338138" lvl="1" indent="-338138">
              <a:spcBef>
                <a:spcPts val="4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2005: Corte: 38</a:t>
            </a:r>
          </a:p>
          <a:p>
            <a:pPr marL="338138" lvl="1" indent="-338138">
              <a:spcBef>
                <a:spcPts val="4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2006: Corte: 29</a:t>
            </a:r>
          </a:p>
          <a:p>
            <a:pPr marL="338138" lvl="1" indent="-338138">
              <a:spcBef>
                <a:spcPts val="4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2007: Corte: 49</a:t>
            </a:r>
          </a:p>
          <a:p>
            <a:pPr marL="338138" lvl="1" indent="-338138">
              <a:spcBef>
                <a:spcPts val="4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2008: Corte: 42</a:t>
            </a:r>
          </a:p>
          <a:p>
            <a:pPr marL="338138" lvl="1" indent="-338138">
              <a:spcBef>
                <a:spcPts val="4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2009: Corte: 46 </a:t>
            </a:r>
          </a:p>
          <a:p>
            <a:pPr marL="338138" indent="-338138">
              <a:spcBef>
                <a:spcPts val="400"/>
              </a:spcBef>
              <a:buClr>
                <a:srgbClr val="002060"/>
              </a:buClr>
              <a:buSzPct val="100000"/>
            </a:pPr>
            <a:endParaRPr lang="es-ES" sz="1600" dirty="0">
              <a:latin typeface="Questrial"/>
              <a:ea typeface="Questrial"/>
              <a:cs typeface="Questrial"/>
              <a:sym typeface="Questrial"/>
            </a:endParaRPr>
          </a:p>
          <a:p>
            <a:pPr marL="338138" indent="-338138">
              <a:spcBef>
                <a:spcPts val="400"/>
              </a:spcBef>
              <a:buClr>
                <a:srgbClr val="002060"/>
              </a:buClr>
              <a:buSzPct val="100000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Aprobados por plaza</a:t>
            </a:r>
          </a:p>
          <a:p>
            <a:pPr marL="338138" indent="-338138">
              <a:spcBef>
                <a:spcPts val="400"/>
              </a:spcBef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2008: 3 por plaza</a:t>
            </a:r>
          </a:p>
          <a:p>
            <a:pPr marL="338138" indent="-338138">
              <a:spcBef>
                <a:spcPts val="400"/>
              </a:spcBef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2009: 3,5 por plaza</a:t>
            </a:r>
          </a:p>
          <a:p>
            <a:pPr marL="338138" indent="-338138">
              <a:spcBef>
                <a:spcPts val="400"/>
              </a:spcBef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2010: 7 por plaza</a:t>
            </a:r>
          </a:p>
          <a:p>
            <a:pPr marL="338138" indent="-338138">
              <a:spcBef>
                <a:spcPts val="400"/>
              </a:spcBef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2011: 5 por plaza</a:t>
            </a:r>
          </a:p>
          <a:p>
            <a:pPr marL="338138" indent="-338138">
              <a:spcBef>
                <a:spcPts val="400"/>
              </a:spcBef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2013: 4,5 por plaza (interna 10 por plaza)</a:t>
            </a:r>
          </a:p>
          <a:p>
            <a:pPr marL="338138" indent="-338138">
              <a:spcBef>
                <a:spcPts val="400"/>
              </a:spcBef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2014: 2,7 por plaza (interna 3,5 por plaza)</a:t>
            </a:r>
          </a:p>
          <a:p>
            <a:pPr marL="338138" indent="-338138">
              <a:spcBef>
                <a:spcPts val="400"/>
              </a:spcBef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2015: 3,3 por plaza (interna 3,2 por plaza)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endParaRPr lang="es-ES" sz="1600" dirty="0"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" name="Shape 508"/>
          <p:cNvSpPr txBox="1"/>
          <p:nvPr/>
        </p:nvSpPr>
        <p:spPr>
          <a:xfrm>
            <a:off x="6444208" y="1968457"/>
            <a:ext cx="4363962" cy="182832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spAutoFit/>
          </a:bodyPr>
          <a:lstStyle/>
          <a:p>
            <a:pPr marL="338138" indent="-338138">
              <a:spcBef>
                <a:spcPts val="400"/>
              </a:spcBef>
              <a:buClr>
                <a:srgbClr val="002060"/>
              </a:buClr>
              <a:buSzPct val="100000"/>
            </a:pPr>
            <a:endParaRPr lang="es-ES" sz="1600" dirty="0">
              <a:latin typeface="Questrial"/>
              <a:ea typeface="Questrial"/>
              <a:cs typeface="Questrial"/>
              <a:sym typeface="Questrial"/>
            </a:endParaRPr>
          </a:p>
          <a:p>
            <a:pPr marL="338138" lvl="1" indent="-338138">
              <a:spcBef>
                <a:spcPts val="4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2010: Corte: 32</a:t>
            </a:r>
          </a:p>
          <a:p>
            <a:pPr marL="338138" lvl="1" indent="-338138">
              <a:spcBef>
                <a:spcPts val="4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2011: Corte: 40 </a:t>
            </a:r>
          </a:p>
          <a:p>
            <a:pPr marL="338138" lvl="1" indent="-338138">
              <a:spcBef>
                <a:spcPts val="4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2013: Corte 32</a:t>
            </a:r>
          </a:p>
          <a:p>
            <a:pPr marL="338138" lvl="1" indent="-338138">
              <a:spcBef>
                <a:spcPts val="4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2014: Corte 28</a:t>
            </a:r>
          </a:p>
          <a:p>
            <a:pPr marL="338138" lvl="1" indent="-338138">
              <a:spcBef>
                <a:spcPts val="4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2015: Corte 32,5</a:t>
            </a:r>
            <a:endParaRPr lang="es-ES" sz="1600" dirty="0">
              <a:latin typeface="Questrial"/>
              <a:ea typeface="Questrial"/>
              <a:cs typeface="Questrial"/>
              <a:sym typeface="Wingdings" panose="05000000000000000000" pitchFamily="2" charset="2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5335683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Estadísticas Bloque I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60648"/>
          </a:xfrm>
        </p:spPr>
        <p:txBody>
          <a:bodyPr/>
          <a:lstStyle/>
          <a:p>
            <a:r>
              <a:rPr lang="es-ES" sz="1600" b="1" dirty="0">
                <a:solidFill>
                  <a:schemeClr val="accent5"/>
                </a:solidFill>
                <a:latin typeface="Questrial"/>
              </a:rPr>
              <a:t>ORGANIZACIÓN Y GESTIÓN DE LOS SISTEMAS DE INFORMACIÓN</a:t>
            </a:r>
          </a:p>
          <a:p>
            <a:endParaRPr lang="es-ES" sz="1600" dirty="0">
              <a:latin typeface="Questrial"/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79512" y="1700808"/>
          <a:ext cx="8712200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0" r:id="rId5" imgW="8712000" imgH="3672000" progId="">
                  <p:embed/>
                </p:oleObj>
              </mc:Choice>
              <mc:Fallback>
                <p:oleObj r:id="rId5" imgW="8712000" imgH="3672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700808"/>
                        <a:ext cx="8712200" cy="367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3600" y="5346700"/>
            <a:ext cx="7775575" cy="12506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Temas destacados 2014-2015: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dirty="0">
                <a:solidFill>
                  <a:srgbClr val="000000"/>
                </a:solidFill>
                <a:latin typeface="Questrial"/>
              </a:rPr>
              <a:t>43 Ley 11/2007, ENS, ENI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dirty="0">
                <a:solidFill>
                  <a:srgbClr val="000000"/>
                </a:solidFill>
                <a:latin typeface="Questrial"/>
              </a:rPr>
              <a:t>44 Infraestructuras y servicios comunes.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dirty="0">
                <a:solidFill>
                  <a:srgbClr val="000000"/>
                </a:solidFill>
                <a:latin typeface="Questrial"/>
              </a:rPr>
              <a:t>30 Legislación sobre Sociedad de la Información y e-administración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503238" y="1484784"/>
          <a:ext cx="820737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5" r:id="rId4" imgW="8208000" imgH="3600000" progId="">
                  <p:embed/>
                </p:oleObj>
              </mc:Choice>
              <mc:Fallback>
                <p:oleObj r:id="rId4" imgW="8208000" imgH="3600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1484784"/>
                        <a:ext cx="8207375" cy="360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Estadísticas Bloque II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60648"/>
          </a:xfrm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sz="1600" b="1" dirty="0">
                <a:solidFill>
                  <a:schemeClr val="accent5"/>
                </a:solidFill>
                <a:latin typeface="Questrial" charset="0"/>
              </a:rPr>
              <a:t>TECNOLOGÍA BÁSICA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63600" y="5085184"/>
            <a:ext cx="7775575" cy="1512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Temas destacados 2014-2015: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dirty="0">
                <a:solidFill>
                  <a:srgbClr val="000000"/>
                </a:solidFill>
                <a:latin typeface="Questrial"/>
              </a:rPr>
              <a:t>60 Java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dirty="0">
                <a:solidFill>
                  <a:srgbClr val="000000"/>
                </a:solidFill>
                <a:latin typeface="Questrial"/>
              </a:rPr>
              <a:t>68 Gestión de datos corporativos: Data </a:t>
            </a:r>
            <a:r>
              <a:rPr lang="es-ES" sz="1600" dirty="0" err="1">
                <a:solidFill>
                  <a:srgbClr val="000000"/>
                </a:solidFill>
                <a:latin typeface="Questrial"/>
              </a:rPr>
              <a:t>Warehouse</a:t>
            </a:r>
            <a:r>
              <a:rPr lang="es-ES" sz="1600" dirty="0">
                <a:solidFill>
                  <a:srgbClr val="000000"/>
                </a:solidFill>
                <a:latin typeface="Questrial"/>
              </a:rPr>
              <a:t>, Big Data, etc.</a:t>
            </a:r>
            <a:endParaRPr lang="es-ES" sz="1600" dirty="0">
              <a:latin typeface="Questrial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dirty="0">
                <a:solidFill>
                  <a:srgbClr val="000000"/>
                </a:solidFill>
                <a:latin typeface="Questrial"/>
              </a:rPr>
              <a:t>70 Comercio electrónico, facturación electrónica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dirty="0">
                <a:solidFill>
                  <a:srgbClr val="000000"/>
                </a:solidFill>
                <a:latin typeface="Questrial"/>
              </a:rPr>
              <a:t>74 PKI, certificados, DNI electrónico, etc.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665163" y="1484784"/>
          <a:ext cx="7902575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9" r:id="rId4" imgW="7902720" imgH="3528000" progId="">
                  <p:embed/>
                </p:oleObj>
              </mc:Choice>
              <mc:Fallback>
                <p:oleObj r:id="rId4" imgW="7902720" imgH="3528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484784"/>
                        <a:ext cx="7902575" cy="352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Estadísticas Bloque III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60648"/>
          </a:xfrm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sz="1600" b="1" dirty="0">
                <a:solidFill>
                  <a:schemeClr val="accent5"/>
                </a:solidFill>
                <a:latin typeface="Questrial" charset="0"/>
              </a:rPr>
              <a:t>INGENIERÍA DE LOS SISTEMAS DE INFORMACIÓN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63600" y="5085184"/>
            <a:ext cx="7775575" cy="1512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Temas destacados 2014-2015: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dirty="0">
                <a:solidFill>
                  <a:srgbClr val="000000"/>
                </a:solidFill>
                <a:latin typeface="Questrial"/>
              </a:rPr>
              <a:t>98 </a:t>
            </a:r>
            <a:r>
              <a:rPr lang="es-ES" sz="1600" dirty="0" err="1">
                <a:solidFill>
                  <a:srgbClr val="000000"/>
                </a:solidFill>
                <a:latin typeface="Questrial"/>
              </a:rPr>
              <a:t>Service</a:t>
            </a:r>
            <a:r>
              <a:rPr lang="es-ES" sz="1600" dirty="0">
                <a:solidFill>
                  <a:srgbClr val="000000"/>
                </a:solidFill>
                <a:latin typeface="Questrial"/>
              </a:rPr>
              <a:t> Management, ITIL, </a:t>
            </a:r>
            <a:r>
              <a:rPr lang="es-ES" sz="1600" dirty="0" err="1">
                <a:solidFill>
                  <a:srgbClr val="000000"/>
                </a:solidFill>
                <a:latin typeface="Questrial"/>
              </a:rPr>
              <a:t>CoBIT</a:t>
            </a:r>
            <a:r>
              <a:rPr lang="es-ES" sz="1600" dirty="0">
                <a:solidFill>
                  <a:srgbClr val="000000"/>
                </a:solidFill>
                <a:latin typeface="Questrial"/>
              </a:rPr>
              <a:t>, etc.</a:t>
            </a:r>
            <a:endParaRPr lang="es-ES" sz="1600" dirty="0">
              <a:latin typeface="Questrial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dirty="0">
                <a:solidFill>
                  <a:srgbClr val="000000"/>
                </a:solidFill>
                <a:latin typeface="Questrial"/>
              </a:rPr>
              <a:t>86 Métrica 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dirty="0">
                <a:solidFill>
                  <a:srgbClr val="000000"/>
                </a:solidFill>
                <a:latin typeface="Questrial"/>
              </a:rPr>
              <a:t>79 Metodologías de desarrollo. Metodologías ágiles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dirty="0">
                <a:solidFill>
                  <a:srgbClr val="000000"/>
                </a:solidFill>
                <a:latin typeface="Questrial"/>
              </a:rPr>
              <a:t>84 Diseño estructurado. Diseño orientado a objetos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457200" y="1483200"/>
            <a:ext cx="5904656" cy="4108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lvl="0" indent="0">
              <a:spcBef>
                <a:spcPts val="440"/>
              </a:spcBef>
              <a:buSzPct val="100000"/>
              <a:defRPr/>
            </a:pPr>
            <a:r>
              <a:rPr lang="es-ES" sz="1600" b="1" kern="1200" dirty="0">
                <a:solidFill>
                  <a:schemeClr val="accent5"/>
                </a:solidFill>
                <a:latin typeface="Questrial"/>
                <a:sym typeface="Questrial"/>
              </a:rPr>
              <a:t>¿QUIÉNES SOMOS?</a:t>
            </a:r>
          </a:p>
          <a:p>
            <a:pPr marL="342900" lvl="1" indent="-342900" fontAlgn="base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s-ES" sz="1600" kern="1200" dirty="0">
                <a:latin typeface="Questrial"/>
                <a:sym typeface="Questrial"/>
              </a:rPr>
              <a:t>Voluntarios de la XXIII Promoción TIC                                           (convocatoria de 2015)</a:t>
            </a:r>
          </a:p>
          <a:p>
            <a:pPr marL="342900" lvl="1" indent="-342900" fontAlgn="base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s-ES" sz="1600" kern="1200" dirty="0">
                <a:latin typeface="Questrial"/>
                <a:sym typeface="Questrial"/>
              </a:rPr>
              <a:t>Continuamos el legado de los anteriores </a:t>
            </a:r>
            <a:r>
              <a:rPr lang="es-ES" sz="1600" kern="1200" dirty="0" err="1">
                <a:latin typeface="Questrial"/>
                <a:sym typeface="Questrial"/>
              </a:rPr>
              <a:t>Preparatic</a:t>
            </a:r>
            <a:endParaRPr lang="es-ES" sz="1600" kern="1200" dirty="0">
              <a:latin typeface="Questrial"/>
              <a:sym typeface="Questrial"/>
            </a:endParaRPr>
          </a:p>
          <a:p>
            <a:pPr>
              <a:spcBef>
                <a:spcPts val="1800"/>
              </a:spcBef>
              <a:buSzPct val="100000"/>
              <a:defRPr/>
            </a:pPr>
            <a:endParaRPr lang="es-ES" sz="1600" b="1" dirty="0">
              <a:solidFill>
                <a:schemeClr val="accent5"/>
              </a:solidFill>
              <a:latin typeface="Questrial"/>
              <a:sym typeface="Questrial"/>
            </a:endParaRPr>
          </a:p>
          <a:p>
            <a:pPr>
              <a:spcBef>
                <a:spcPts val="1800"/>
              </a:spcBef>
              <a:buSzPct val="100000"/>
              <a:defRPr/>
            </a:pPr>
            <a:r>
              <a:rPr lang="es-ES" sz="1600" b="1" dirty="0">
                <a:solidFill>
                  <a:schemeClr val="accent5"/>
                </a:solidFill>
                <a:latin typeface="Questrial"/>
                <a:sym typeface="Questrial"/>
              </a:rPr>
              <a:t>¿POR QUÉ LO HACEMOS?</a:t>
            </a:r>
          </a:p>
          <a:p>
            <a:pPr marL="342900" lvl="1" indent="-342900" fontAlgn="base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s-ES" sz="1600" kern="1200" dirty="0">
                <a:latin typeface="Questrial"/>
                <a:sym typeface="Questrial"/>
              </a:rPr>
              <a:t>Compromiso moral</a:t>
            </a:r>
          </a:p>
          <a:p>
            <a:pPr marL="342900" lvl="1" indent="-342900" fontAlgn="base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s-ES" sz="1600" kern="1200" dirty="0">
                <a:latin typeface="Questrial"/>
                <a:sym typeface="Questrial"/>
              </a:rPr>
              <a:t>Espíritu altruista</a:t>
            </a:r>
          </a:p>
          <a:p>
            <a:pPr lvl="0">
              <a:spcBef>
                <a:spcPts val="1800"/>
              </a:spcBef>
              <a:buSzPct val="100000"/>
              <a:defRPr/>
            </a:pPr>
            <a:endParaRPr lang="es-ES" sz="1600" b="1" dirty="0">
              <a:solidFill>
                <a:schemeClr val="accent5"/>
              </a:solidFill>
              <a:latin typeface="Questrial"/>
              <a:sym typeface="Questrial"/>
            </a:endParaRPr>
          </a:p>
          <a:p>
            <a:pPr lvl="0">
              <a:spcBef>
                <a:spcPts val="1800"/>
              </a:spcBef>
              <a:buSzPct val="100000"/>
              <a:defRPr/>
            </a:pPr>
            <a:r>
              <a:rPr lang="es-ES" sz="1600" b="1" dirty="0">
                <a:solidFill>
                  <a:schemeClr val="accent5"/>
                </a:solidFill>
                <a:latin typeface="Questrial"/>
                <a:sym typeface="Questrial"/>
              </a:rPr>
              <a:t>¿CUÁL ES NUESTRO OBJETIVO?</a:t>
            </a:r>
          </a:p>
          <a:p>
            <a:pPr marL="342900" lvl="1" indent="-342900" fontAlgn="base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s-ES" sz="1600" kern="1200" dirty="0">
                <a:latin typeface="Questrial"/>
                <a:sym typeface="Questrial"/>
              </a:rPr>
              <a:t>Ayudar a los opositores</a:t>
            </a: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2413" y="1553883"/>
            <a:ext cx="3238375" cy="230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Presentación PreparaTIC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13" y="4153369"/>
            <a:ext cx="3238375" cy="18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69457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503238" y="1703363"/>
          <a:ext cx="8423275" cy="352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3" r:id="rId4" imgW="8424000" imgH="3526560" progId="">
                  <p:embed/>
                </p:oleObj>
              </mc:Choice>
              <mc:Fallback>
                <p:oleObj r:id="rId4" imgW="8424000" imgH="35265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1703363"/>
                        <a:ext cx="8423275" cy="352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Estadísticas Bloque IV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60648"/>
          </a:xfrm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sz="1600" b="1" dirty="0">
                <a:solidFill>
                  <a:schemeClr val="accent5"/>
                </a:solidFill>
                <a:latin typeface="Questrial" charset="0"/>
              </a:rPr>
              <a:t>REDES, COMUNICACIONES E INTERNET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63600" y="5301208"/>
            <a:ext cx="7775575" cy="1366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Temas destacados 2014-2015: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dirty="0">
                <a:solidFill>
                  <a:srgbClr val="000000"/>
                </a:solidFill>
                <a:latin typeface="Questrial"/>
              </a:rPr>
              <a:t>111 La Seguridad en redes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dirty="0">
                <a:solidFill>
                  <a:srgbClr val="000000"/>
                </a:solidFill>
                <a:latin typeface="Questrial"/>
              </a:rPr>
              <a:t>114 Arquitectura de desarrollo en la web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s-ES" sz="1600" dirty="0">
                <a:solidFill>
                  <a:srgbClr val="000000"/>
                </a:solidFill>
                <a:latin typeface="Questrial"/>
              </a:rPr>
              <a:t>110 Normas reguladoras de las telecomunicaciones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87338" y="1700808"/>
          <a:ext cx="4103687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63" r:id="rId4" imgW="4104000" imgH="2592000" progId="">
                  <p:embed/>
                </p:oleObj>
              </mc:Choice>
              <mc:Fallback>
                <p:oleObj r:id="rId4" imgW="4104000" imgH="2592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700808"/>
                        <a:ext cx="4103687" cy="2592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4608513" y="1700808"/>
          <a:ext cx="40322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64" r:id="rId6" imgW="4032000" imgH="2520000" progId="">
                  <p:embed/>
                </p:oleObj>
              </mc:Choice>
              <mc:Fallback>
                <p:oleObj r:id="rId6" imgW="4032000" imgH="25200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1700808"/>
                        <a:ext cx="4032250" cy="251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288925" y="4077072"/>
          <a:ext cx="4175125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65" r:id="rId8" imgW="4175640" imgH="2519640" progId="">
                  <p:embed/>
                </p:oleObj>
              </mc:Choice>
              <mc:Fallback>
                <p:oleObj r:id="rId8" imgW="4175640" imgH="25196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4077072"/>
                        <a:ext cx="4175125" cy="251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4900613" y="4110409"/>
          <a:ext cx="3722687" cy="248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66" r:id="rId10" imgW="3723480" imgH="2486880" progId="">
                  <p:embed/>
                </p:oleObj>
              </mc:Choice>
              <mc:Fallback>
                <p:oleObj r:id="rId10" imgW="3723480" imgH="24868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4110409"/>
                        <a:ext cx="3722687" cy="2487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Estadísticas test 2015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60648"/>
          </a:xfrm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sz="1600" b="1" dirty="0">
                <a:solidFill>
                  <a:schemeClr val="accent5"/>
                </a:solidFill>
                <a:latin typeface="Questrial" charset="0"/>
              </a:rPr>
              <a:t>BAJO EL TEMARIO DE 2016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Estadísticas test 2015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60648"/>
          </a:xfrm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sz="1600" b="1" dirty="0">
                <a:solidFill>
                  <a:schemeClr val="accent5"/>
                </a:solidFill>
                <a:latin typeface="Questrial" charset="0"/>
              </a:rPr>
              <a:t>BAJO EL TEMARIO DE 2016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724128" y="1556792"/>
          <a:ext cx="3148013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06" r:id="rId5" imgW="3147480" imgH="2126880" progId="">
                  <p:embed/>
                </p:oleObj>
              </mc:Choice>
              <mc:Fallback>
                <p:oleObj r:id="rId5" imgW="3147480" imgH="21268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556792"/>
                        <a:ext cx="3148013" cy="212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5564707" y="3938761"/>
          <a:ext cx="3311525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07" r:id="rId7" imgW="3312000" imgH="2841120" progId="">
                  <p:embed/>
                </p:oleObj>
              </mc:Choice>
              <mc:Fallback>
                <p:oleObj r:id="rId7" imgW="3312000" imgH="284112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707" y="3938761"/>
                        <a:ext cx="3311525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9552" y="1873077"/>
            <a:ext cx="4931594" cy="45082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sz="1600" b="1" dirty="0">
                <a:solidFill>
                  <a:schemeClr val="accent5"/>
                </a:solidFill>
                <a:latin typeface="Questrial"/>
              </a:rPr>
              <a:t>Temas destacados :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sz="1600" b="1" dirty="0">
                <a:solidFill>
                  <a:srgbClr val="006FBF"/>
                </a:solidFill>
                <a:latin typeface="Questrial"/>
              </a:rPr>
              <a:t>64</a:t>
            </a:r>
            <a:r>
              <a:rPr lang="es-ES" sz="1600" dirty="0">
                <a:solidFill>
                  <a:srgbClr val="000000"/>
                </a:solidFill>
                <a:latin typeface="Questrial"/>
              </a:rPr>
              <a:t> Entorno de desarrollo Java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sz="1600" b="1" dirty="0">
                <a:solidFill>
                  <a:srgbClr val="006FBF"/>
                </a:solidFill>
                <a:latin typeface="Questrial"/>
              </a:rPr>
              <a:t>26</a:t>
            </a:r>
            <a:r>
              <a:rPr lang="es-ES" sz="1600" dirty="0">
                <a:solidFill>
                  <a:srgbClr val="000000"/>
                </a:solidFill>
                <a:latin typeface="Questrial"/>
              </a:rPr>
              <a:t> Modelos de Gobernanza TIC. Transformación Digital de la AGE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sz="1600" b="1" dirty="0">
                <a:solidFill>
                  <a:srgbClr val="006FBF"/>
                </a:solidFill>
                <a:latin typeface="Questrial"/>
              </a:rPr>
              <a:t>101</a:t>
            </a:r>
            <a:r>
              <a:rPr lang="es-ES" sz="1600" dirty="0">
                <a:solidFill>
                  <a:srgbClr val="000000"/>
                </a:solidFill>
                <a:latin typeface="Questrial"/>
              </a:rPr>
              <a:t> Gestión de servicios e infraestructuras TIC (ITIL, </a:t>
            </a:r>
            <a:r>
              <a:rPr lang="es-ES" sz="1600" dirty="0" err="1">
                <a:solidFill>
                  <a:srgbClr val="000000"/>
                </a:solidFill>
                <a:latin typeface="Questrial"/>
              </a:rPr>
              <a:t>CoBIT</a:t>
            </a:r>
            <a:r>
              <a:rPr lang="es-ES" sz="1600" dirty="0">
                <a:solidFill>
                  <a:srgbClr val="000000"/>
                </a:solidFill>
                <a:latin typeface="Questrial"/>
              </a:rPr>
              <a:t>, </a:t>
            </a:r>
            <a:r>
              <a:rPr lang="es-ES" sz="1600" dirty="0" err="1">
                <a:solidFill>
                  <a:srgbClr val="000000"/>
                </a:solidFill>
                <a:latin typeface="Questrial"/>
              </a:rPr>
              <a:t>etc</a:t>
            </a:r>
            <a:r>
              <a:rPr lang="es-ES" sz="1600" dirty="0">
                <a:solidFill>
                  <a:srgbClr val="000000"/>
                </a:solidFill>
                <a:latin typeface="Questrial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sz="1600" b="1" dirty="0">
                <a:solidFill>
                  <a:srgbClr val="006FBF"/>
                </a:solidFill>
                <a:latin typeface="Questrial"/>
              </a:rPr>
              <a:t>35</a:t>
            </a:r>
            <a:r>
              <a:rPr lang="es-ES" sz="1600" dirty="0">
                <a:solidFill>
                  <a:srgbClr val="000000"/>
                </a:solidFill>
                <a:latin typeface="Questrial"/>
              </a:rPr>
              <a:t> Protección de datos (LOPD y desarrollo) 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sz="1600" b="1" dirty="0">
                <a:solidFill>
                  <a:srgbClr val="006FBF"/>
                </a:solidFill>
                <a:latin typeface="Questrial"/>
              </a:rPr>
              <a:t>89</a:t>
            </a:r>
            <a:r>
              <a:rPr lang="es-ES" sz="1600" dirty="0">
                <a:solidFill>
                  <a:srgbClr val="000000"/>
                </a:solidFill>
                <a:latin typeface="Questrial"/>
              </a:rPr>
              <a:t> Técnicas de diseño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sz="1600" b="1" dirty="0">
                <a:solidFill>
                  <a:srgbClr val="006FBF"/>
                </a:solidFill>
                <a:latin typeface="Questrial"/>
              </a:rPr>
              <a:t>73</a:t>
            </a:r>
            <a:r>
              <a:rPr lang="es-ES" sz="1600" dirty="0">
                <a:solidFill>
                  <a:srgbClr val="000000"/>
                </a:solidFill>
                <a:latin typeface="Questrial"/>
              </a:rPr>
              <a:t> Big Data. Bases de datos </a:t>
            </a:r>
            <a:r>
              <a:rPr lang="es-ES" sz="1600" dirty="0" err="1">
                <a:solidFill>
                  <a:srgbClr val="000000"/>
                </a:solidFill>
                <a:latin typeface="Questrial"/>
              </a:rPr>
              <a:t>NoSQL</a:t>
            </a:r>
            <a:endParaRPr lang="es-ES" sz="1600" dirty="0">
              <a:latin typeface="Questrial"/>
            </a:endParaRP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sz="1600" b="1" dirty="0">
                <a:solidFill>
                  <a:srgbClr val="006FBF"/>
                </a:solidFill>
                <a:latin typeface="Questrial"/>
              </a:rPr>
              <a:t>62</a:t>
            </a:r>
            <a:r>
              <a:rPr lang="es-ES" sz="1600" dirty="0">
                <a:solidFill>
                  <a:srgbClr val="000000"/>
                </a:solidFill>
                <a:latin typeface="Questrial"/>
              </a:rPr>
              <a:t> Arquitectura de desarrollo en la web. </a:t>
            </a:r>
            <a:r>
              <a:rPr lang="es-ES" sz="1600" dirty="0" err="1">
                <a:solidFill>
                  <a:srgbClr val="000000"/>
                </a:solidFill>
                <a:latin typeface="Questrial"/>
              </a:rPr>
              <a:t>Frameworks</a:t>
            </a:r>
            <a:r>
              <a:rPr lang="es-ES" sz="1600" dirty="0">
                <a:solidFill>
                  <a:srgbClr val="000000"/>
                </a:solidFill>
                <a:latin typeface="Questrial"/>
              </a:rPr>
              <a:t>, conexión a bases de datos, </a:t>
            </a:r>
            <a:r>
              <a:rPr lang="es-ES" sz="1600" dirty="0" err="1">
                <a:solidFill>
                  <a:srgbClr val="000000"/>
                </a:solidFill>
                <a:latin typeface="Questrial"/>
              </a:rPr>
              <a:t>etc</a:t>
            </a:r>
            <a:endParaRPr lang="es-ES" sz="1600" dirty="0">
              <a:latin typeface="Questrial"/>
            </a:endParaRP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sz="1600" b="1" dirty="0">
                <a:solidFill>
                  <a:srgbClr val="006FBF"/>
                </a:solidFill>
                <a:latin typeface="Questrial"/>
              </a:rPr>
              <a:t>59</a:t>
            </a:r>
            <a:r>
              <a:rPr lang="es-ES" sz="1600" dirty="0">
                <a:solidFill>
                  <a:srgbClr val="000000"/>
                </a:solidFill>
                <a:latin typeface="Questrial"/>
              </a:rPr>
              <a:t> Conceptos básicos de otros sistemas operativos: OS X, </a:t>
            </a:r>
            <a:r>
              <a:rPr lang="es-ES" sz="1600" dirty="0" err="1">
                <a:solidFill>
                  <a:srgbClr val="000000"/>
                </a:solidFill>
                <a:latin typeface="Questrial"/>
              </a:rPr>
              <a:t>iOS</a:t>
            </a:r>
            <a:r>
              <a:rPr lang="es-ES" sz="1600" dirty="0">
                <a:solidFill>
                  <a:srgbClr val="000000"/>
                </a:solidFill>
                <a:latin typeface="Questrial"/>
              </a:rPr>
              <a:t>, </a:t>
            </a:r>
            <a:r>
              <a:rPr lang="es-ES" sz="1600" dirty="0" err="1">
                <a:solidFill>
                  <a:srgbClr val="000000"/>
                </a:solidFill>
                <a:latin typeface="Questrial"/>
              </a:rPr>
              <a:t>Android</a:t>
            </a:r>
            <a:r>
              <a:rPr lang="es-ES" sz="1600" dirty="0">
                <a:solidFill>
                  <a:srgbClr val="000000"/>
                </a:solidFill>
                <a:latin typeface="Questrial"/>
              </a:rPr>
              <a:t>, z/OS. Sistemas operativos para dispositivos móviles.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ES" sz="1600" b="1" dirty="0">
                <a:solidFill>
                  <a:srgbClr val="006FBF"/>
                </a:solidFill>
                <a:latin typeface="Questrial"/>
              </a:rPr>
              <a:t>37</a:t>
            </a:r>
            <a:r>
              <a:rPr lang="es-ES" sz="1600" dirty="0">
                <a:solidFill>
                  <a:srgbClr val="000000"/>
                </a:solidFill>
                <a:latin typeface="Questrial"/>
              </a:rPr>
              <a:t> Gestión de la compra pública de las TIC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91264" cy="2592288"/>
          </a:xfrm>
        </p:spPr>
        <p:txBody>
          <a:bodyPr/>
          <a:lstStyle/>
          <a:p>
            <a:pPr marL="338138" indent="-338138">
              <a:spcBef>
                <a:spcPts val="600"/>
              </a:spcBef>
            </a:pPr>
            <a:r>
              <a:rPr lang="es-ES" sz="1600" b="1" dirty="0">
                <a:solidFill>
                  <a:schemeClr val="accent5"/>
                </a:solidFill>
                <a:latin typeface="Questrial" charset="0"/>
                <a:sym typeface="Questrial"/>
              </a:rPr>
              <a:t>ESTE AÑO</a:t>
            </a:r>
          </a:p>
          <a:p>
            <a:pPr marL="342900" indent="-342900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Preguntas de carácter psicotécnico: </a:t>
            </a:r>
            <a:r>
              <a:rPr lang="es-ES" sz="1600" dirty="0">
                <a:latin typeface="Questrial"/>
                <a:ea typeface="Questrial"/>
                <a:cs typeface="Questrial"/>
              </a:rPr>
              <a:t>dirigidas a evaluar las capacidades de razonamiento verbal, numérico, abstracto y aptitudes administrativas propias de las tareas a desempeñar</a:t>
            </a:r>
          </a:p>
          <a:p>
            <a:pPr marL="795338" lvl="1" indent="-338138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</a:rPr>
              <a:t>¿Cómo será? Nadie lo sabe… Pero todos estáis en la misma situación</a:t>
            </a:r>
          </a:p>
          <a:p>
            <a:pPr marL="338138" lvl="0" indent="-338138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Preguntas de temas generales</a:t>
            </a:r>
          </a:p>
          <a:p>
            <a:pPr marL="795338" lvl="1" indent="-338138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¿Se centrarán más en leyes? ¿En la Constitución? </a:t>
            </a:r>
          </a:p>
          <a:p>
            <a:pPr marL="795338" lvl="1" indent="-338138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Nadie lo sabe, todo son hipótesis…</a:t>
            </a:r>
          </a:p>
          <a:p>
            <a:pPr lvl="0"/>
            <a:endParaRPr lang="es-ES" sz="1600" b="1" dirty="0">
              <a:latin typeface="Quest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Primer examen</a:t>
            </a:r>
          </a:p>
        </p:txBody>
      </p:sp>
      <p:sp>
        <p:nvSpPr>
          <p:cNvPr id="12" name="8 Marcador de texto"/>
          <p:cNvSpPr txBox="1">
            <a:spLocks/>
          </p:cNvSpPr>
          <p:nvPr/>
        </p:nvSpPr>
        <p:spPr>
          <a:xfrm>
            <a:off x="457200" y="4149080"/>
            <a:ext cx="5410944" cy="2232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estrial" charset="0"/>
                <a:sym typeface="Questrial"/>
              </a:rPr>
              <a:t>ESTUDIO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Material  de estudio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Academia, preparador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Mantente al día: </a:t>
            </a:r>
            <a:r>
              <a:rPr kumimoji="0" lang="es-E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Newsletter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 (ej. </a:t>
            </a:r>
            <a:r>
              <a:rPr kumimoji="0" lang="es-E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Pae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), </a:t>
            </a:r>
            <a:r>
              <a:rPr kumimoji="0" lang="es-E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Twitter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estrial"/>
              <a:ea typeface="Questrial"/>
              <a:cs typeface="Questrial"/>
              <a:sym typeface="Quest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Vídeos del año pasado de PreparaTIC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Grupo de estudio</a:t>
            </a:r>
          </a:p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est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350" y="2868416"/>
            <a:ext cx="1219200" cy="1219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206" y="4725144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Primer examen: Consejos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352928" cy="4536504"/>
          </a:xfrm>
        </p:spPr>
        <p:txBody>
          <a:bodyPr/>
          <a:lstStyle/>
          <a:p>
            <a:pPr>
              <a:buSzPct val="2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sz="1600" b="1" dirty="0">
                <a:solidFill>
                  <a:schemeClr val="accent5"/>
                </a:solidFill>
                <a:latin typeface="Questrial" charset="0"/>
                <a:sym typeface="Questrial"/>
              </a:rPr>
              <a:t>ESTUDIO</a:t>
            </a:r>
            <a:endParaRPr lang="es-ES" sz="600" b="1" dirty="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Haz resúmenes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¡Reutiliza! No reinventes la rueda, comprueba si lo que ya hay te sirve</a:t>
            </a:r>
          </a:p>
          <a:p>
            <a:pPr lvl="2">
              <a:spcBef>
                <a:spcPts val="600"/>
              </a:spcBef>
              <a:defRPr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        Idea: ASTIC </a:t>
            </a:r>
            <a:r>
              <a:rPr lang="es-ES" sz="1600" dirty="0">
                <a:latin typeface="Questrial"/>
                <a:ea typeface="Questrial"/>
                <a:cs typeface="Questrial"/>
                <a:sym typeface="Wingdings" pitchFamily="2" charset="2"/>
              </a:rPr>
              <a:t> Esquemas PreparaTIC  </a:t>
            </a: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 Tu </a:t>
            </a:r>
            <a:r>
              <a:rPr lang="es-ES" sz="1600" dirty="0" err="1">
                <a:latin typeface="Questrial"/>
                <a:ea typeface="Questrial"/>
                <a:cs typeface="Questrial"/>
                <a:sym typeface="Questrial"/>
              </a:rPr>
              <a:t>miniresumen</a:t>
            </a: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 (1-2 hojas)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Muy breves, recuerda que hay que repasar en un tiempo limitado</a:t>
            </a:r>
          </a:p>
          <a:p>
            <a:pPr lvl="2">
              <a:spcBef>
                <a:spcPts val="600"/>
              </a:spcBef>
              <a:defRPr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        Ideas: post-</a:t>
            </a:r>
            <a:r>
              <a:rPr lang="es-ES" sz="1600" dirty="0" err="1">
                <a:latin typeface="Questrial"/>
                <a:ea typeface="Questrial"/>
                <a:cs typeface="Questrial"/>
                <a:sym typeface="Questrial"/>
              </a:rPr>
              <a:t>its</a:t>
            </a: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, tarjetas de memoria</a:t>
            </a:r>
          </a:p>
          <a:p>
            <a:pPr lvl="0">
              <a:spcBef>
                <a:spcPts val="600"/>
              </a:spcBef>
            </a:pPr>
            <a:endParaRPr lang="es-ES" sz="1600" b="1" dirty="0">
              <a:latin typeface="Questrial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/>
          <a:srcRect l="2414" t="21000" r="6142" b="3401"/>
          <a:stretch>
            <a:fillRect/>
          </a:stretch>
        </p:blipFill>
        <p:spPr bwMode="auto">
          <a:xfrm>
            <a:off x="827584" y="3789040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AutoShape 4" descr="Resultado de imagen de true story m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446" name="AutoShape 6" descr="Resultado de imagen de true story m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0101" r="13250"/>
          <a:stretch/>
        </p:blipFill>
        <p:spPr>
          <a:xfrm rot="5400000">
            <a:off x="5254978" y="3460757"/>
            <a:ext cx="2952328" cy="2888815"/>
          </a:xfrm>
          <a:prstGeom prst="rect">
            <a:avLst/>
          </a:prstGeom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5627" y="4202013"/>
            <a:ext cx="19145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8070" y="2492896"/>
            <a:ext cx="413610" cy="41361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8070" y="3087398"/>
            <a:ext cx="413610" cy="41361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Primer examen: Consejos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229600" cy="4536504"/>
          </a:xfrm>
        </p:spPr>
        <p:txBody>
          <a:bodyPr/>
          <a:lstStyle/>
          <a:p>
            <a:pPr marL="338138" lvl="0" indent="-338138"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s-ES" sz="1600" b="1" dirty="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ESTUDIO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Aclara y amplía el temario. Ojo, ¿merece la pena? Sólo en los temas importantes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Céntrate en los temas clave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En temas muy concretos no hace falta ser un experto</a:t>
            </a:r>
          </a:p>
          <a:p>
            <a:pPr marL="800100" lvl="1" indent="-342900">
              <a:spcBef>
                <a:spcPts val="600"/>
              </a:spcBef>
              <a:buSzPct val="100000"/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Leyes y conocimiento AAPP: suponen una gran parte de las preguntas</a:t>
            </a:r>
          </a:p>
          <a:p>
            <a:pPr marL="342900" lvl="0" indent="-342900">
              <a:spcBef>
                <a:spcPts val="600"/>
              </a:spcBef>
            </a:pPr>
            <a:endParaRPr lang="es-ES" sz="400" dirty="0">
              <a:latin typeface="Questrial"/>
              <a:ea typeface="Questrial"/>
              <a:cs typeface="Questrial"/>
              <a:sym typeface="Questrial"/>
            </a:endParaRP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Planifícate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Hazte un </a:t>
            </a:r>
            <a:r>
              <a:rPr lang="es-ES" sz="1600" dirty="0" err="1">
                <a:latin typeface="Questrial"/>
                <a:ea typeface="Questrial"/>
                <a:cs typeface="Questrial"/>
                <a:sym typeface="Questrial"/>
              </a:rPr>
              <a:t>planing</a:t>
            </a: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 realista que abarque todo el temario</a:t>
            </a: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Si no lo cumples, sigue adelante. Lo pendiente, déjalo para el final</a:t>
            </a:r>
          </a:p>
          <a:p>
            <a:pPr marL="800100" lvl="1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Repasa y da vueltas al temario. Apunta las fechas y repasa lo que te                               has estudiado recientemente</a:t>
            </a:r>
          </a:p>
          <a:p>
            <a:pPr lvl="2">
              <a:spcBef>
                <a:spcPts val="600"/>
              </a:spcBef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        Idea: revisar los resúmenes de la semana anterior</a:t>
            </a:r>
          </a:p>
          <a:p>
            <a:pPr marL="338138" indent="-338138">
              <a:spcBef>
                <a:spcPts val="600"/>
              </a:spcBef>
              <a:buSzPct val="100000"/>
            </a:pPr>
            <a:endParaRPr lang="es-ES" sz="400" dirty="0">
              <a:latin typeface="Questrial"/>
              <a:ea typeface="Questrial"/>
              <a:cs typeface="Questrial"/>
              <a:sym typeface="Questrial"/>
            </a:endParaRPr>
          </a:p>
          <a:p>
            <a:pPr marL="338138" indent="-338138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Memorizar (reglas mnemotécnicas) </a:t>
            </a:r>
          </a:p>
          <a:p>
            <a:pPr marL="800100" lvl="1" indent="-342900">
              <a:spcBef>
                <a:spcPts val="600"/>
              </a:spcBef>
              <a:buSzPct val="100000"/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Ejemplo: </a:t>
            </a:r>
            <a:r>
              <a:rPr lang="es-ES" sz="1600" i="1" dirty="0">
                <a:latin typeface="Questrial"/>
                <a:ea typeface="Questrial"/>
                <a:cs typeface="Questrial"/>
                <a:sym typeface="Questrial"/>
              </a:rPr>
              <a:t>Niveles CMM</a:t>
            </a:r>
            <a:endParaRPr lang="es-ES" sz="1600" b="1" dirty="0">
              <a:latin typeface="Quest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35896" y="5805264"/>
            <a:ext cx="5040560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s-ES" sz="1600" b="1" i="1" u="sng" dirty="0">
                <a:solidFill>
                  <a:srgbClr val="006FBF"/>
                </a:solidFill>
                <a:latin typeface="Questrial"/>
              </a:rPr>
              <a:t>I</a:t>
            </a:r>
            <a:r>
              <a:rPr lang="es-ES" sz="1600" i="1" dirty="0">
                <a:solidFill>
                  <a:srgbClr val="006FBF"/>
                </a:solidFill>
                <a:latin typeface="Questrial"/>
              </a:rPr>
              <a:t>ba </a:t>
            </a:r>
            <a:r>
              <a:rPr lang="es-ES" sz="1600" b="1" i="1" u="sng" dirty="0">
                <a:solidFill>
                  <a:srgbClr val="006FBF"/>
                </a:solidFill>
                <a:latin typeface="Questrial"/>
              </a:rPr>
              <a:t>Re</a:t>
            </a:r>
            <a:r>
              <a:rPr lang="es-ES" sz="1600" i="1" dirty="0">
                <a:solidFill>
                  <a:srgbClr val="006FBF"/>
                </a:solidFill>
                <a:latin typeface="Questrial"/>
              </a:rPr>
              <a:t>me </a:t>
            </a:r>
            <a:r>
              <a:rPr lang="es-ES" sz="1600" b="1" i="1" u="sng" dirty="0">
                <a:solidFill>
                  <a:srgbClr val="006FBF"/>
                </a:solidFill>
                <a:latin typeface="Questrial"/>
              </a:rPr>
              <a:t>de</a:t>
            </a:r>
            <a:r>
              <a:rPr lang="es-ES" sz="1600" i="1" dirty="0">
                <a:solidFill>
                  <a:srgbClr val="006FBF"/>
                </a:solidFill>
                <a:latin typeface="Questrial"/>
              </a:rPr>
              <a:t> </a:t>
            </a:r>
            <a:r>
              <a:rPr lang="es-ES" sz="1600" b="1" i="1" u="sng" dirty="0">
                <a:solidFill>
                  <a:srgbClr val="006FBF"/>
                </a:solidFill>
                <a:latin typeface="Questrial"/>
              </a:rPr>
              <a:t>Ge</a:t>
            </a:r>
            <a:r>
              <a:rPr lang="es-ES" sz="1600" i="1" dirty="0">
                <a:solidFill>
                  <a:srgbClr val="006FBF"/>
                </a:solidFill>
                <a:latin typeface="Questrial"/>
              </a:rPr>
              <a:t>rona a </a:t>
            </a:r>
            <a:r>
              <a:rPr lang="es-ES" sz="1600" b="1" i="1" u="sng" dirty="0">
                <a:solidFill>
                  <a:srgbClr val="006FBF"/>
                </a:solidFill>
                <a:latin typeface="Questrial"/>
              </a:rPr>
              <a:t>Op</a:t>
            </a:r>
            <a:r>
              <a:rPr lang="es-ES" sz="1600" i="1" dirty="0">
                <a:solidFill>
                  <a:srgbClr val="006FBF"/>
                </a:solidFill>
                <a:latin typeface="Questrial"/>
              </a:rPr>
              <a:t>orto</a:t>
            </a:r>
          </a:p>
          <a:p>
            <a:pPr algn="ctr"/>
            <a:r>
              <a:rPr lang="es-ES" sz="1600" b="1" dirty="0">
                <a:solidFill>
                  <a:srgbClr val="006FBF"/>
                </a:solidFill>
                <a:latin typeface="Questrial"/>
              </a:rPr>
              <a:t>I</a:t>
            </a:r>
            <a:r>
              <a:rPr lang="es-ES" sz="1600" dirty="0">
                <a:solidFill>
                  <a:srgbClr val="006FBF"/>
                </a:solidFill>
                <a:latin typeface="Questrial"/>
              </a:rPr>
              <a:t>nicial, </a:t>
            </a:r>
            <a:r>
              <a:rPr lang="es-ES" sz="1600" b="1" dirty="0">
                <a:solidFill>
                  <a:srgbClr val="006FBF"/>
                </a:solidFill>
                <a:latin typeface="Questrial"/>
              </a:rPr>
              <a:t>Re</a:t>
            </a:r>
            <a:r>
              <a:rPr lang="es-ES" sz="1600" dirty="0">
                <a:solidFill>
                  <a:srgbClr val="006FBF"/>
                </a:solidFill>
                <a:latin typeface="Questrial"/>
              </a:rPr>
              <a:t>petible, </a:t>
            </a:r>
            <a:r>
              <a:rPr lang="es-ES" sz="1600" b="1" dirty="0">
                <a:solidFill>
                  <a:srgbClr val="006FBF"/>
                </a:solidFill>
                <a:latin typeface="Questrial"/>
              </a:rPr>
              <a:t>De</a:t>
            </a:r>
            <a:r>
              <a:rPr lang="es-ES" sz="1600" dirty="0">
                <a:solidFill>
                  <a:srgbClr val="006FBF"/>
                </a:solidFill>
                <a:latin typeface="Questrial"/>
              </a:rPr>
              <a:t>finido, </a:t>
            </a:r>
            <a:r>
              <a:rPr lang="es-ES" sz="1600" b="1" dirty="0">
                <a:solidFill>
                  <a:srgbClr val="006FBF"/>
                </a:solidFill>
                <a:latin typeface="Questrial"/>
              </a:rPr>
              <a:t>Ge</a:t>
            </a:r>
            <a:r>
              <a:rPr lang="es-ES" sz="1600" dirty="0">
                <a:solidFill>
                  <a:srgbClr val="006FBF"/>
                </a:solidFill>
                <a:latin typeface="Questrial"/>
              </a:rPr>
              <a:t>stionado y </a:t>
            </a:r>
            <a:r>
              <a:rPr lang="es-ES" sz="1600" b="1" dirty="0">
                <a:solidFill>
                  <a:srgbClr val="006FBF"/>
                </a:solidFill>
                <a:latin typeface="Questrial"/>
              </a:rPr>
              <a:t>Op</a:t>
            </a:r>
            <a:r>
              <a:rPr lang="es-ES" sz="1600" dirty="0">
                <a:solidFill>
                  <a:srgbClr val="006FBF"/>
                </a:solidFill>
                <a:latin typeface="Questrial"/>
              </a:rPr>
              <a:t>timizado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96796">
            <a:off x="7092280" y="4077072"/>
            <a:ext cx="1219200" cy="1219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880" y="2476128"/>
            <a:ext cx="609600" cy="609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070" y="4743582"/>
            <a:ext cx="413610" cy="41361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3388" y="2164610"/>
            <a:ext cx="6325076" cy="421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Primer examen: Consejos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229600" cy="4968552"/>
          </a:xfrm>
        </p:spPr>
        <p:txBody>
          <a:bodyPr/>
          <a:lstStyle/>
          <a:p>
            <a:pPr marL="338138" lvl="0" indent="-338138"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s-ES" sz="1600" b="1" dirty="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ENFRÉNTATE AL TEST</a:t>
            </a:r>
            <a:endParaRPr lang="es-ES" sz="1600" dirty="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38138" indent="-338138">
              <a:spcBef>
                <a:spcPts val="400"/>
              </a:spcBef>
              <a:buSzPct val="100000"/>
            </a:pPr>
            <a:endParaRPr lang="es-ES" sz="1600" dirty="0">
              <a:latin typeface="Questrial"/>
              <a:ea typeface="Questrial"/>
              <a:cs typeface="Questrial"/>
              <a:sym typeface="Questrial"/>
            </a:endParaRPr>
          </a:p>
          <a:p>
            <a:pPr marL="338138" indent="-338138">
              <a:spcBef>
                <a:spcPts val="400"/>
              </a:spcBef>
              <a:buFont typeface="Arial" pitchFamily="34" charset="0"/>
              <a:buChar char="•"/>
            </a:pPr>
            <a:endParaRPr lang="es-ES" sz="1600" dirty="0">
              <a:latin typeface="Questrial"/>
              <a:ea typeface="Questrial"/>
              <a:cs typeface="Questrial"/>
              <a:sym typeface="Questrial"/>
            </a:endParaRPr>
          </a:p>
          <a:p>
            <a:pPr marL="338138" lvl="0" indent="-338138">
              <a:spcBef>
                <a:spcPts val="400"/>
              </a:spcBef>
            </a:pPr>
            <a:endParaRPr lang="es-ES" sz="1600" dirty="0">
              <a:latin typeface="Questrial"/>
              <a:ea typeface="Questrial"/>
              <a:cs typeface="Questrial"/>
              <a:sym typeface="Questrial"/>
            </a:endParaRPr>
          </a:p>
          <a:p>
            <a:pPr lvl="0"/>
            <a:endParaRPr lang="es-ES" sz="1600" b="1" dirty="0">
              <a:latin typeface="Questrial"/>
            </a:endParaRPr>
          </a:p>
        </p:txBody>
      </p:sp>
      <p:sp>
        <p:nvSpPr>
          <p:cNvPr id="8" name="7 Llamada rectangular redondeada"/>
          <p:cNvSpPr/>
          <p:nvPr/>
        </p:nvSpPr>
        <p:spPr>
          <a:xfrm flipH="1">
            <a:off x="3275856" y="2996952"/>
            <a:ext cx="2520280" cy="936104"/>
          </a:xfrm>
          <a:prstGeom prst="wedgeRoundRectCallout">
            <a:avLst>
              <a:gd name="adj1" fmla="val -40559"/>
              <a:gd name="adj2" fmla="val 8918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Acabo de hacer mi primer test y he sacado un 17...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11560" y="378904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FF0000"/>
                </a:solidFill>
                <a:latin typeface="Questrial"/>
              </a:rPr>
              <a:t>¡No cometas los errores del novato!</a:t>
            </a:r>
          </a:p>
        </p:txBody>
      </p:sp>
      <p:sp>
        <p:nvSpPr>
          <p:cNvPr id="12" name="11 Llamada rectangular redondeada"/>
          <p:cNvSpPr/>
          <p:nvPr/>
        </p:nvSpPr>
        <p:spPr>
          <a:xfrm rot="10800000" flipV="1">
            <a:off x="3275856" y="4725144"/>
            <a:ext cx="1800200" cy="936104"/>
          </a:xfrm>
          <a:prstGeom prst="wedgeRoundRectCallout">
            <a:avLst>
              <a:gd name="adj1" fmla="val -78905"/>
              <a:gd name="adj2" fmla="val -404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¡¡Y el examen es mañana!!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76" y="2984651"/>
            <a:ext cx="753616" cy="75361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Primer examen: Consejos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229600" cy="4752528"/>
          </a:xfrm>
        </p:spPr>
        <p:txBody>
          <a:bodyPr/>
          <a:lstStyle/>
          <a:p>
            <a:pPr marL="338138" lvl="0" indent="-338138"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s-ES" sz="1600" b="1" dirty="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ENFRÉNTATE AL TEST</a:t>
            </a:r>
          </a:p>
          <a:p>
            <a:pPr marL="338138" indent="-338138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Empieza a hacerlos </a:t>
            </a:r>
            <a:r>
              <a:rPr lang="es-ES" sz="1600" b="1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YA</a:t>
            </a: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, aunque no te sientas preparado</a:t>
            </a:r>
          </a:p>
          <a:p>
            <a:pPr marL="795338" lvl="1" indent="-338138">
              <a:spcBef>
                <a:spcPts val="600"/>
              </a:spcBef>
              <a:buSzPct val="100000"/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Te ayudarán a enfocar  tu estudio </a:t>
            </a:r>
            <a:r>
              <a:rPr lang="es-ES" sz="1600" dirty="0">
                <a:latin typeface="Questrial"/>
                <a:ea typeface="Questrial"/>
                <a:cs typeface="Questrial"/>
                <a:sym typeface="Wingdings" panose="05000000000000000000" pitchFamily="2" charset="2"/>
              </a:rPr>
              <a:t></a:t>
            </a: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 ¿qué tipo de preguntas?</a:t>
            </a:r>
          </a:p>
          <a:p>
            <a:pPr marL="795338" lvl="1" indent="-338138">
              <a:spcBef>
                <a:spcPts val="600"/>
              </a:spcBef>
              <a:buSzPct val="100000"/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Puedes hacerlos por bloques temáticos</a:t>
            </a:r>
          </a:p>
          <a:p>
            <a:pPr marL="338138" indent="-338138">
              <a:spcBef>
                <a:spcPts val="600"/>
              </a:spcBef>
              <a:buSzPct val="100000"/>
              <a:buFont typeface="Arial" pitchFamily="34" charset="0"/>
              <a:buChar char="•"/>
            </a:pPr>
            <a:endParaRPr lang="es-ES" sz="500" dirty="0">
              <a:latin typeface="Questrial"/>
              <a:ea typeface="Questrial"/>
              <a:cs typeface="Questrial"/>
              <a:sym typeface="Questrial"/>
            </a:endParaRPr>
          </a:p>
          <a:p>
            <a:pPr marL="338138" indent="-338138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En condiciones normales (90’’)</a:t>
            </a:r>
          </a:p>
          <a:p>
            <a:pPr marL="795338" lvl="1" indent="-338138">
              <a:spcBef>
                <a:spcPts val="600"/>
              </a:spcBef>
              <a:buSzPct val="100000"/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Haz algunos en papel y con una hoja de respuestas similar al examen</a:t>
            </a:r>
          </a:p>
          <a:p>
            <a:pPr lvl="1">
              <a:spcBef>
                <a:spcPts val="600"/>
              </a:spcBef>
              <a:buSzPct val="100000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        Idea: hazlos con tu grupo de estudio y corrígelos entre todos</a:t>
            </a:r>
          </a:p>
          <a:p>
            <a:pPr marL="338138" indent="-338138">
              <a:spcBef>
                <a:spcPts val="600"/>
              </a:spcBef>
              <a:buSzPct val="100000"/>
            </a:pPr>
            <a:endParaRPr lang="es-ES" sz="500" dirty="0">
              <a:latin typeface="Questrial"/>
              <a:ea typeface="Questrial"/>
              <a:cs typeface="Questrial"/>
              <a:sym typeface="Questrial"/>
            </a:endParaRPr>
          </a:p>
          <a:p>
            <a:pPr marL="338138" indent="-338138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Hazte una estadística:</a:t>
            </a:r>
          </a:p>
          <a:p>
            <a:pPr marL="795338" lvl="1" indent="-338138">
              <a:spcBef>
                <a:spcPts val="600"/>
              </a:spcBef>
              <a:buSzPct val="100000"/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¿Cuántas acierto de las que respondo seguro?</a:t>
            </a:r>
          </a:p>
          <a:p>
            <a:pPr marL="795338" lvl="1" indent="-338138">
              <a:spcBef>
                <a:spcPts val="600"/>
              </a:spcBef>
              <a:buSzPct val="100000"/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¿Cuántas acierto de las que dudo entre 2?</a:t>
            </a:r>
          </a:p>
          <a:p>
            <a:pPr marL="795338" lvl="1" indent="-338138">
              <a:spcBef>
                <a:spcPts val="600"/>
              </a:spcBef>
              <a:buSzPct val="100000"/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¿Y entre 3? </a:t>
            </a:r>
            <a:r>
              <a:rPr lang="es-ES" sz="1600" dirty="0">
                <a:latin typeface="Questrial"/>
                <a:ea typeface="Questrial"/>
                <a:cs typeface="Questrial"/>
                <a:sym typeface="Wingdings" pitchFamily="2" charset="2"/>
              </a:rPr>
              <a:t> No suele merecer la pena, pero compruébalo</a:t>
            </a:r>
          </a:p>
          <a:p>
            <a:pPr marL="795338" lvl="1" indent="-338138">
              <a:spcBef>
                <a:spcPts val="600"/>
              </a:spcBef>
              <a:buSzPct val="100000"/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Preguntas de cálculos para el final</a:t>
            </a:r>
          </a:p>
          <a:p>
            <a:pPr marL="795338" lvl="1" indent="-338138">
              <a:spcBef>
                <a:spcPts val="600"/>
              </a:spcBef>
              <a:buSzPct val="100000"/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Mide tu evolución y </a:t>
            </a:r>
            <a:r>
              <a:rPr lang="es-ES" sz="1600" b="1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decide tu estrategia </a:t>
            </a: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para el examen, </a:t>
            </a:r>
            <a:r>
              <a:rPr lang="es-ES" sz="1600" b="1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no te la juegues</a:t>
            </a:r>
            <a:endParaRPr lang="es-ES" sz="1600" dirty="0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/>
            <a:endParaRPr lang="es-ES" sz="1600" b="1" dirty="0">
              <a:latin typeface="Quest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482" y="3251448"/>
            <a:ext cx="1219200" cy="1219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482" y="1758516"/>
            <a:ext cx="1219200" cy="12192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008" y="4744380"/>
            <a:ext cx="1198149" cy="10623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00" y="3573016"/>
            <a:ext cx="413610" cy="41361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Primer examen: Consejos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229600" cy="4752528"/>
          </a:xfrm>
        </p:spPr>
        <p:txBody>
          <a:bodyPr/>
          <a:lstStyle/>
          <a:p>
            <a:pPr marL="338138" lvl="0" indent="-338138"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s-ES" sz="1600" b="1" dirty="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ENFRÉNTATE AL TEST</a:t>
            </a:r>
          </a:p>
          <a:p>
            <a:pPr marL="338138" indent="-338138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Revisa tus errores:</a:t>
            </a:r>
          </a:p>
          <a:p>
            <a:pPr marL="795338" lvl="1" indent="-338138">
              <a:spcBef>
                <a:spcPts val="600"/>
              </a:spcBef>
              <a:buSzPct val="100000"/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Investiga en Internet las preguntas que fallas</a:t>
            </a:r>
          </a:p>
          <a:p>
            <a:pPr marL="795338" lvl="1" indent="-338138">
              <a:spcBef>
                <a:spcPts val="600"/>
              </a:spcBef>
              <a:buSzPct val="100000"/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Necesitas saber en qué has fallado para saber qué tienes que repasar. Es una inversión, pero no te obsesiones</a:t>
            </a:r>
          </a:p>
          <a:p>
            <a:pPr lvl="1">
              <a:spcBef>
                <a:spcPts val="600"/>
              </a:spcBef>
              <a:buSzPct val="100000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       Idea: haz un documento con errores frecuentes y preguntas raras</a:t>
            </a:r>
          </a:p>
          <a:p>
            <a:pPr marL="338138" indent="-338138">
              <a:spcBef>
                <a:spcPts val="600"/>
              </a:spcBef>
              <a:buSzPct val="100000"/>
            </a:pPr>
            <a:endParaRPr lang="es-ES" sz="600" dirty="0">
              <a:latin typeface="Questrial"/>
              <a:ea typeface="Questrial"/>
              <a:cs typeface="Questrial"/>
              <a:sym typeface="Questrial"/>
            </a:endParaRPr>
          </a:p>
          <a:p>
            <a:pPr marL="338138" indent="-338138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Cuidado con los test de años anteriores, ¡no los quemes al principio!</a:t>
            </a:r>
          </a:p>
          <a:p>
            <a:pPr marL="338138" indent="-338138">
              <a:spcBef>
                <a:spcPts val="600"/>
              </a:spcBef>
              <a:buSzPct val="100000"/>
            </a:pPr>
            <a:endParaRPr lang="es-ES" sz="600" dirty="0">
              <a:latin typeface="Questrial"/>
              <a:ea typeface="Questrial"/>
              <a:cs typeface="Questrial"/>
              <a:sym typeface="Questrial"/>
            </a:endParaRPr>
          </a:p>
          <a:p>
            <a:pPr marL="338138" lvl="0" indent="-3381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Prueba a hacer otros test:</a:t>
            </a:r>
          </a:p>
          <a:p>
            <a:pPr marL="795338" lvl="1" indent="-338138">
              <a:spcBef>
                <a:spcPts val="600"/>
              </a:spcBef>
              <a:buSzPct val="100000"/>
              <a:buFont typeface="Courier New" pitchFamily="49" charset="0"/>
              <a:buChar char="o"/>
              <a:defRPr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Otras oposiciones TIC (ej. web de Baquedano)</a:t>
            </a:r>
          </a:p>
          <a:p>
            <a:pPr marL="795338" lvl="1" indent="-338138">
              <a:spcBef>
                <a:spcPts val="600"/>
              </a:spcBef>
              <a:buSzPct val="100000"/>
              <a:buFont typeface="Courier New" pitchFamily="49" charset="0"/>
              <a:buChar char="o"/>
              <a:defRPr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Test de A2</a:t>
            </a:r>
          </a:p>
          <a:p>
            <a:pPr marL="1252538" lvl="2" indent="-338138">
              <a:spcBef>
                <a:spcPts val="600"/>
              </a:spcBef>
              <a:buSzPct val="100000"/>
              <a:buFont typeface="Wingdings" pitchFamily="2" charset="2"/>
              <a:buChar char="ü"/>
              <a:defRPr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El temario es más técnico, no te obsesiones si sacas peores resultados</a:t>
            </a:r>
          </a:p>
          <a:p>
            <a:pPr marL="1252538" lvl="2" indent="-338138">
              <a:spcBef>
                <a:spcPts val="600"/>
              </a:spcBef>
              <a:buSzPct val="100000"/>
              <a:buFont typeface="Wingdings" pitchFamily="2" charset="2"/>
              <a:buChar char="ü"/>
              <a:defRPr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Hay gente que saca buena nota en A1 y no aprueba el A2</a:t>
            </a:r>
          </a:p>
          <a:p>
            <a:pPr marL="338138" indent="-338138">
              <a:spcBef>
                <a:spcPts val="600"/>
              </a:spcBef>
              <a:buSzPct val="100000"/>
              <a:buFont typeface="Arial" pitchFamily="34" charset="0"/>
              <a:buChar char="•"/>
            </a:pPr>
            <a:endParaRPr lang="es-ES" sz="1600" dirty="0">
              <a:latin typeface="Questrial"/>
              <a:ea typeface="Questrial"/>
              <a:cs typeface="Questrial"/>
              <a:sym typeface="Questrial"/>
            </a:endParaRPr>
          </a:p>
          <a:p>
            <a:pPr marL="338138" indent="-338138">
              <a:spcBef>
                <a:spcPts val="400"/>
              </a:spcBef>
              <a:buFont typeface="Arial" pitchFamily="34" charset="0"/>
              <a:buChar char="•"/>
            </a:pPr>
            <a:endParaRPr lang="es-ES" sz="1600" dirty="0">
              <a:latin typeface="Questrial"/>
              <a:ea typeface="Questrial"/>
              <a:cs typeface="Questrial"/>
              <a:sym typeface="Questrial"/>
            </a:endParaRPr>
          </a:p>
          <a:p>
            <a:pPr marL="338138" lvl="0" indent="-338138">
              <a:spcBef>
                <a:spcPts val="400"/>
              </a:spcBef>
            </a:pPr>
            <a:endParaRPr lang="es-ES" sz="1600" dirty="0">
              <a:latin typeface="Questrial"/>
              <a:ea typeface="Questrial"/>
              <a:cs typeface="Questrial"/>
              <a:sym typeface="Questrial"/>
            </a:endParaRPr>
          </a:p>
          <a:p>
            <a:pPr lvl="0"/>
            <a:endParaRPr lang="es-ES" sz="1600" b="1" dirty="0">
              <a:latin typeface="Quest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936" y="1268760"/>
            <a:ext cx="1219200" cy="1219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320" y="3429000"/>
            <a:ext cx="753616" cy="7536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00" y="2996952"/>
            <a:ext cx="413610" cy="41361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275282"/>
            <a:ext cx="8229600" cy="1446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Primer examen: </a:t>
            </a:r>
          </a:p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El día del examen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5338936" cy="3024336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Clr>
                <a:srgbClr val="000000"/>
              </a:buClr>
              <a:buSzPct val="25000"/>
            </a:pPr>
            <a:endParaRPr lang="es-ES" sz="1600" dirty="0">
              <a:latin typeface="Questrial"/>
              <a:ea typeface="Questrial"/>
              <a:cs typeface="Questrial"/>
              <a:sym typeface="Questrial"/>
            </a:endParaRP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Ve tranquilo, seguro y positivo</a:t>
            </a: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Confía en el trabajo realizado </a:t>
            </a: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Sigue tu estrategia, ¡no improvises!</a:t>
            </a: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Lee bien la pregunta y las respuestas</a:t>
            </a:r>
          </a:p>
          <a:p>
            <a:pPr marL="800100" lvl="1" indent="-342900">
              <a:spcBef>
                <a:spcPts val="600"/>
              </a:spcBef>
              <a:buClr>
                <a:srgbClr val="000000"/>
              </a:buClr>
              <a:buSzPct val="100000"/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No te lances a responder, lee todas las respuestas</a:t>
            </a:r>
          </a:p>
          <a:p>
            <a:pPr marL="800100" lvl="1" indent="-342900">
              <a:spcBef>
                <a:spcPts val="600"/>
              </a:spcBef>
              <a:buClr>
                <a:srgbClr val="000000"/>
              </a:buClr>
              <a:buSzPct val="100000"/>
              <a:buFont typeface="Courier New" pitchFamily="49" charset="0"/>
              <a:buChar char="o"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Palabras clave como “</a:t>
            </a:r>
            <a:r>
              <a:rPr lang="es-ES" sz="1600" b="1" dirty="0">
                <a:latin typeface="Questrial"/>
                <a:ea typeface="Questrial"/>
                <a:cs typeface="Questrial"/>
                <a:sym typeface="Questrial"/>
              </a:rPr>
              <a:t>NO </a:t>
            </a: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es correcta”, “</a:t>
            </a:r>
            <a:r>
              <a:rPr lang="es-ES" sz="1600" b="1" dirty="0">
                <a:latin typeface="Questrial"/>
                <a:ea typeface="Questrial"/>
                <a:cs typeface="Questrial"/>
                <a:sym typeface="Questrial"/>
              </a:rPr>
              <a:t>INCORRECTA</a:t>
            </a: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”…</a:t>
            </a: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No olvides pasar las respuestas a la hoja de respuestas</a:t>
            </a:r>
          </a:p>
          <a:p>
            <a:pPr marL="800100" lvl="1" indent="-342900">
              <a:spcBef>
                <a:spcPts val="600"/>
              </a:spcBef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es-ES" sz="1600" dirty="0">
                <a:latin typeface="Questrial"/>
                <a:ea typeface="Questrial"/>
                <a:cs typeface="Questrial"/>
                <a:sym typeface="Questrial"/>
              </a:rPr>
              <a:t>Mejor no dejarlo para el final</a:t>
            </a:r>
          </a:p>
          <a:p>
            <a:pPr marL="800100" lvl="1" indent="-342900">
              <a:spcBef>
                <a:spcPts val="600"/>
              </a:spcBef>
              <a:buClr>
                <a:srgbClr val="000000"/>
              </a:buClr>
              <a:buSzPct val="100000"/>
            </a:pPr>
            <a:endParaRPr lang="es-ES" sz="16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" name="8 Marcador de texto"/>
          <p:cNvSpPr txBox="1">
            <a:spLocks/>
          </p:cNvSpPr>
          <p:nvPr/>
        </p:nvSpPr>
        <p:spPr>
          <a:xfrm>
            <a:off x="457200" y="4797152"/>
            <a:ext cx="8229600" cy="1656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Habrá muchas preguntas que no sepas (fuera ASTIC)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No te preocupes, no se las sabrá casi nadie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Calibra su dificultad, decide si arriesgas más o menos, pero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dentro de tu estrategia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Peores notas que en casa… o no, cada persona es un mundo y hay que dar el 200%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2009823"/>
            <a:ext cx="844130" cy="8441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989" y="4125333"/>
            <a:ext cx="1219200" cy="1219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534" y="1792782"/>
            <a:ext cx="2332655" cy="233265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1440160" cy="14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Diferencia </a:t>
            </a:r>
            <a:r>
              <a:rPr lang="es-ES" sz="4400" dirty="0" err="1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Preparatic</a:t>
            </a: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 / </a:t>
            </a:r>
            <a:r>
              <a:rPr lang="es-ES" sz="4400" dirty="0" err="1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Astic</a:t>
            </a:r>
            <a:endParaRPr lang="es-ES" sz="4400" dirty="0">
              <a:solidFill>
                <a:srgbClr val="006FB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" name="Shape 283"/>
          <p:cNvSpPr txBox="1"/>
          <p:nvPr/>
        </p:nvSpPr>
        <p:spPr>
          <a:xfrm>
            <a:off x="457200" y="2060848"/>
            <a:ext cx="7859713" cy="5012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lv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Asociación Profesional de Cuerpos Superiores de Sistemas y Tecnologías de la Información de las Administraciones Públicas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es-ES" sz="1600" b="1" dirty="0">
                <a:solidFill>
                  <a:schemeClr val="accent5"/>
                </a:solidFill>
                <a:latin typeface="Questrial"/>
                <a:ea typeface="Arial"/>
                <a:cs typeface="Arial"/>
                <a:sym typeface="Questrial"/>
              </a:rPr>
              <a:t>ACTIVIDADES ASTIC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Publicación de </a:t>
            </a:r>
            <a:r>
              <a:rPr lang="es-ES" sz="1600" dirty="0" err="1">
                <a:latin typeface="Questrial"/>
                <a:ea typeface="Arial"/>
                <a:cs typeface="Arial"/>
                <a:sym typeface="Questrial"/>
              </a:rPr>
              <a:t>Boletic</a:t>
            </a:r>
            <a:endParaRPr lang="es-ES" sz="1600" dirty="0">
              <a:latin typeface="Questrial"/>
              <a:ea typeface="Arial"/>
              <a:cs typeface="Arial"/>
              <a:sym typeface="Questrial"/>
            </a:endParaRP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Ingresos íntegros para sufragar costes de </a:t>
            </a:r>
            <a:r>
              <a:rPr lang="es-ES" sz="1600" dirty="0" err="1">
                <a:latin typeface="Questrial"/>
                <a:ea typeface="Arial"/>
                <a:cs typeface="Arial"/>
                <a:sym typeface="Questrial"/>
              </a:rPr>
              <a:t>Preparatic</a:t>
            </a: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 y para actualizar el temario ASTIC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Elaboración del temario (temas específicos)</a:t>
            </a:r>
          </a:p>
          <a:p>
            <a:pPr marL="800100" lvl="2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Actualizado el 29 de Septiembre de 2016.</a:t>
            </a:r>
          </a:p>
          <a:p>
            <a:pPr marL="800100" lvl="2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Precios:</a:t>
            </a:r>
          </a:p>
          <a:p>
            <a:pPr marL="1257300" lvl="3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55€ por nueva adquisición</a:t>
            </a:r>
          </a:p>
          <a:p>
            <a:pPr marL="1257300" lvl="3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Actualización</a:t>
            </a:r>
          </a:p>
          <a:p>
            <a:pPr marL="1714500" lvl="4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gratis si ya compraste el temario de 2015</a:t>
            </a:r>
          </a:p>
          <a:p>
            <a:pPr marL="1714500" lvl="4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25€ si compraste alguna versión anterior a 2015</a:t>
            </a:r>
          </a:p>
          <a:p>
            <a:pPr marL="9144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endParaRPr lang="es-ES" sz="1800" kern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1" fontAlgn="auto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2400" kern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fontAlgn="auto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2400" kern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" name="Shape 289"/>
          <p:cNvSpPr>
            <a:spLocks noChangeArrowheads="1"/>
          </p:cNvSpPr>
          <p:nvPr/>
        </p:nvSpPr>
        <p:spPr bwMode="auto">
          <a:xfrm>
            <a:off x="3032592" y="4709887"/>
            <a:ext cx="3729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Questrial"/>
              <a:buNone/>
            </a:pPr>
            <a:endParaRPr lang="es-ES" altLang="es-ES" sz="18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" name="Shape 286"/>
          <p:cNvSpPr>
            <a:spLocks noChangeArrowheads="1"/>
          </p:cNvSpPr>
          <p:nvPr/>
        </p:nvSpPr>
        <p:spPr bwMode="auto">
          <a:xfrm>
            <a:off x="609600" y="6237312"/>
            <a:ext cx="341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F243E"/>
              </a:buClr>
              <a:buSzPct val="25000"/>
              <a:buFont typeface="Questrial"/>
              <a:buNone/>
            </a:pPr>
            <a:r>
              <a:rPr lang="es-ES" altLang="es-ES" sz="18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http://www.astic.es/</a:t>
            </a:r>
          </a:p>
        </p:txBody>
      </p:sp>
    </p:spTree>
    <p:extLst>
      <p:ext uri="{BB962C8B-B14F-4D97-AF65-F5344CB8AC3E}">
        <p14:creationId xmlns:p14="http://schemas.microsoft.com/office/powerpoint/2010/main" val="2627096743"/>
      </p:ext>
    </p:extLst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4614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4400" b="0" i="0" u="none" strike="noStrike" cap="none" baseline="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Objetivos de la sesión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647950" y="1623391"/>
            <a:ext cx="5956851" cy="3062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Presentación de PreparaTIC</a:t>
            </a:r>
            <a:r>
              <a:rPr lang="es-ES" sz="2400" b="0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 24</a:t>
            </a:r>
            <a:endParaRPr lang="es-ES" sz="2400" b="0" i="0" u="none" strike="noStrike" cap="none" baseline="0" dirty="0">
              <a:solidFill>
                <a:schemeClr val="tx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Presentación del Cuerpo TIC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Proceso Selectivo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Estadísticas A1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Estadísticas A2</a:t>
            </a:r>
            <a:endParaRPr lang="es-ES" sz="24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Primer examen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Preguntas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1756475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2627089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060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492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924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2204864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4356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pic>
        <p:nvPicPr>
          <p:cNvPr id="17" name="Shape 5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97300"/>
            <a:ext cx="2284413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676422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Actividades de PreparaTIC</a:t>
            </a:r>
          </a:p>
        </p:txBody>
      </p:sp>
      <p:sp>
        <p:nvSpPr>
          <p:cNvPr id="8" name="Shape 283"/>
          <p:cNvSpPr txBox="1"/>
          <p:nvPr/>
        </p:nvSpPr>
        <p:spPr>
          <a:xfrm>
            <a:off x="817200" y="1483200"/>
            <a:ext cx="6650037" cy="3039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lvl="1" fontAlgn="auto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es-ES" sz="1600" b="1" dirty="0">
                <a:solidFill>
                  <a:schemeClr val="accent5"/>
                </a:solidFill>
                <a:latin typeface="Questrial"/>
                <a:ea typeface="Arial"/>
                <a:cs typeface="Arial"/>
                <a:sym typeface="Questrial"/>
              </a:rPr>
              <a:t>SESIONES DE PREPARACIÓN</a:t>
            </a:r>
          </a:p>
          <a:p>
            <a:pPr marL="0" lvl="1" fontAlgn="auto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es-ES" sz="1600" b="1" dirty="0">
                <a:solidFill>
                  <a:schemeClr val="accent5"/>
                </a:solidFill>
                <a:latin typeface="Questrial"/>
                <a:ea typeface="Arial"/>
                <a:cs typeface="Arial"/>
                <a:sym typeface="Questrial"/>
              </a:rPr>
              <a:t>MATERIAL DE ESTUDIO (PACKS)</a:t>
            </a:r>
          </a:p>
          <a:p>
            <a:pPr marL="0" lvl="1" fontAlgn="auto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es-ES" sz="1600" b="1" dirty="0">
                <a:solidFill>
                  <a:schemeClr val="accent5"/>
                </a:solidFill>
                <a:latin typeface="Questrial"/>
                <a:ea typeface="Arial"/>
                <a:cs typeface="Arial"/>
                <a:sym typeface="Questrial"/>
              </a:rPr>
              <a:t>CORRECCIÓN DEL VOLCADO DEL 4º EXAMEN</a:t>
            </a:r>
          </a:p>
          <a:p>
            <a:pPr marL="0" lvl="1" fontAlgn="auto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es-ES" sz="1600" b="1" dirty="0">
                <a:solidFill>
                  <a:schemeClr val="accent5"/>
                </a:solidFill>
                <a:latin typeface="Questrial"/>
                <a:ea typeface="Arial"/>
                <a:cs typeface="Arial"/>
                <a:sym typeface="Questrial"/>
              </a:rPr>
              <a:t>PÁGINA WEB Y FORO</a:t>
            </a:r>
          </a:p>
          <a:p>
            <a:pPr marL="0" lvl="1" fontAlgn="auto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es-ES" sz="1600" b="1" dirty="0">
                <a:solidFill>
                  <a:schemeClr val="accent5"/>
                </a:solidFill>
                <a:latin typeface="Questrial"/>
                <a:ea typeface="Arial"/>
                <a:cs typeface="Arial"/>
                <a:sym typeface="Questrial"/>
              </a:rPr>
              <a:t>TWITTER</a:t>
            </a:r>
          </a:p>
          <a:p>
            <a:pPr lvl="1" fontAlgn="auto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2400" kern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fontAlgn="auto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2400" kern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" name="Shape 286"/>
          <p:cNvSpPr>
            <a:spLocks noChangeArrowheads="1"/>
          </p:cNvSpPr>
          <p:nvPr/>
        </p:nvSpPr>
        <p:spPr bwMode="auto">
          <a:xfrm>
            <a:off x="1324010" y="5190274"/>
            <a:ext cx="341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F243E"/>
              </a:buClr>
              <a:buSzPct val="25000"/>
              <a:buFont typeface="Questrial"/>
              <a:buNone/>
            </a:pPr>
            <a:r>
              <a:rPr lang="es-ES" altLang="es-ES" sz="1800" b="1" dirty="0">
                <a:solidFill>
                  <a:schemeClr val="bg2"/>
                </a:solidFill>
                <a:latin typeface="Questrial"/>
                <a:ea typeface="Questrial"/>
                <a:cs typeface="Questrial"/>
                <a:sym typeface="Questrial"/>
              </a:rPr>
              <a:t>http://www.preparatic.com/</a:t>
            </a:r>
          </a:p>
        </p:txBody>
      </p:sp>
      <p:sp>
        <p:nvSpPr>
          <p:cNvPr id="11" name="Shape 287"/>
          <p:cNvSpPr>
            <a:spLocks noChangeArrowheads="1"/>
          </p:cNvSpPr>
          <p:nvPr/>
        </p:nvSpPr>
        <p:spPr bwMode="auto">
          <a:xfrm>
            <a:off x="1324010" y="5559519"/>
            <a:ext cx="299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F243E"/>
              </a:buClr>
              <a:buSzPct val="25000"/>
              <a:buFont typeface="Questrial"/>
              <a:buNone/>
            </a:pPr>
            <a:r>
              <a:rPr lang="es-ES" altLang="es-ES" sz="1800" b="1" dirty="0">
                <a:solidFill>
                  <a:schemeClr val="bg2"/>
                </a:solidFill>
                <a:latin typeface="Questrial"/>
                <a:ea typeface="Questrial"/>
                <a:cs typeface="Questrial"/>
                <a:sym typeface="Questrial"/>
              </a:rPr>
              <a:t>http://foro.preparatic.org</a:t>
            </a:r>
          </a:p>
        </p:txBody>
      </p:sp>
      <p:sp>
        <p:nvSpPr>
          <p:cNvPr id="12" name="Shape 288"/>
          <p:cNvSpPr>
            <a:spLocks noChangeArrowheads="1"/>
          </p:cNvSpPr>
          <p:nvPr/>
        </p:nvSpPr>
        <p:spPr bwMode="auto">
          <a:xfrm>
            <a:off x="5568267" y="5622904"/>
            <a:ext cx="157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F243E"/>
              </a:buClr>
              <a:buSzPct val="25000"/>
              <a:buFont typeface="Questrial"/>
              <a:buNone/>
            </a:pPr>
            <a:r>
              <a:rPr lang="es-ES" altLang="es-ES" sz="1800" b="1" dirty="0">
                <a:solidFill>
                  <a:srgbClr val="0F243E"/>
                </a:solidFill>
                <a:latin typeface="Questrial"/>
                <a:ea typeface="Questrial"/>
                <a:cs typeface="Questrial"/>
                <a:sym typeface="Questrial"/>
              </a:rPr>
              <a:t>@</a:t>
            </a:r>
            <a:r>
              <a:rPr lang="es-ES" altLang="es-ES" sz="1800" b="1" dirty="0" err="1">
                <a:solidFill>
                  <a:srgbClr val="0F243E"/>
                </a:solidFill>
                <a:latin typeface="Questrial"/>
                <a:ea typeface="Questrial"/>
                <a:cs typeface="Questrial"/>
                <a:sym typeface="Questrial"/>
              </a:rPr>
              <a:t>preparatic</a:t>
            </a:r>
            <a:endParaRPr lang="es-ES" altLang="es-ES" sz="1800" b="1" dirty="0">
              <a:solidFill>
                <a:srgbClr val="0F243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790" y="3631296"/>
            <a:ext cx="2007865" cy="20078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20" y="4125108"/>
            <a:ext cx="1914769" cy="105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31465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Material de PreparaTIC</a:t>
            </a:r>
          </a:p>
        </p:txBody>
      </p:sp>
      <p:sp>
        <p:nvSpPr>
          <p:cNvPr id="13" name="Shape 296"/>
          <p:cNvSpPr txBox="1">
            <a:spLocks noGrp="1"/>
          </p:cNvSpPr>
          <p:nvPr/>
        </p:nvSpPr>
        <p:spPr bwMode="auto">
          <a:xfrm>
            <a:off x="457200" y="1483200"/>
            <a:ext cx="8137525" cy="42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l" rtl="0" eaLnBrk="0" fontAlgn="base" hangingPunct="0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spcBef>
                <a:spcPts val="440"/>
              </a:spcBef>
              <a:spcAft>
                <a:spcPts val="0"/>
              </a:spcAft>
              <a:buSzPct val="100000"/>
              <a:defRPr/>
            </a:pPr>
            <a:r>
              <a:rPr lang="es-ES" sz="1600" b="1" kern="1200" dirty="0">
                <a:solidFill>
                  <a:schemeClr val="accent5"/>
                </a:solidFill>
                <a:latin typeface="Questrial"/>
                <a:sym typeface="Questrial"/>
              </a:rPr>
              <a:t>TODO EL MATERIAL DE PREPARATIC ES GRATIS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s-ES" sz="1600" kern="1200" dirty="0">
                <a:latin typeface="Questrial"/>
                <a:sym typeface="Questrial"/>
              </a:rPr>
              <a:t>Material y videos de las Sesiones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s-ES" sz="1600" kern="1200" dirty="0">
                <a:latin typeface="Questrial"/>
                <a:sym typeface="Questrial"/>
              </a:rPr>
              <a:t>4 Packs, uno por ejercicio, que actualizaremos con antelación a los exámenes</a:t>
            </a:r>
            <a:endParaRPr lang="es-ES" sz="22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s-ES" sz="22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eaLnBrk="1" fontAlgn="auto" hangingPunct="1">
              <a:spcBef>
                <a:spcPts val="440"/>
              </a:spcBef>
              <a:spcAft>
                <a:spcPts val="0"/>
              </a:spcAft>
              <a:buSzPct val="100000"/>
              <a:defRPr/>
            </a:pPr>
            <a:r>
              <a:rPr lang="es-ES" sz="1600" b="1" kern="1200" dirty="0">
                <a:solidFill>
                  <a:schemeClr val="accent5"/>
                </a:solidFill>
                <a:latin typeface="Questrial"/>
                <a:sym typeface="Questrial"/>
              </a:rPr>
              <a:t>CORRECCIÓN DEL VOLCADO DEL 4º EXAMEN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s-ES" sz="1600" kern="1200" dirty="0">
                <a:latin typeface="Questrial"/>
                <a:sym typeface="Questrial"/>
              </a:rPr>
              <a:t>Vinculado a la compra del temario ASTIC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s-ES" sz="1600" kern="1200" dirty="0">
                <a:latin typeface="Questrial"/>
                <a:sym typeface="Arial"/>
              </a:rPr>
              <a:t>Se tiene derecho a volcado en 3 casos:</a:t>
            </a:r>
          </a:p>
          <a:p>
            <a:pPr marL="800100" lvl="2" indent="-342900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s-ES" sz="1600" dirty="0">
                <a:latin typeface="Questrial"/>
                <a:sym typeface="Arial"/>
              </a:rPr>
              <a:t>Compra del temario 2016</a:t>
            </a:r>
            <a:endParaRPr lang="es-ES" sz="1600" kern="1200" dirty="0">
              <a:latin typeface="Questrial"/>
              <a:sym typeface="Arial"/>
            </a:endParaRPr>
          </a:p>
          <a:p>
            <a:pPr marL="800100" lvl="2" indent="-342900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s-ES" sz="1600" dirty="0">
                <a:latin typeface="Questrial"/>
                <a:sym typeface="Arial"/>
              </a:rPr>
              <a:t>Compra de la actualización 2016</a:t>
            </a:r>
          </a:p>
          <a:p>
            <a:pPr marL="800100" lvl="2" indent="-342900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s-ES" sz="1600" dirty="0">
                <a:latin typeface="Questrial"/>
                <a:sym typeface="Arial"/>
              </a:rPr>
              <a:t>Derecho a actualización gratis en 2016                                                                                   (es decir, haber comprado el temario de 2015)</a:t>
            </a:r>
            <a:endParaRPr sz="1600" dirty="0">
              <a:latin typeface="Questrial"/>
              <a:sym typeface="Questrial"/>
            </a:endParaRPr>
          </a:p>
          <a:p>
            <a:pPr eaLnBrk="1" fontAlgn="auto" hangingPunct="1">
              <a:spcBef>
                <a:spcPts val="296"/>
              </a:spcBef>
              <a:spcAft>
                <a:spcPts val="0"/>
              </a:spcAft>
              <a:defRPr/>
            </a:pPr>
            <a:endParaRPr sz="15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eaLnBrk="1" fontAlgn="auto" hangingPunct="1">
              <a:spcBef>
                <a:spcPts val="296"/>
              </a:spcBef>
              <a:spcAft>
                <a:spcPts val="0"/>
              </a:spcAft>
              <a:defRPr/>
            </a:pPr>
            <a:endParaRPr sz="15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eaLnBrk="1" fontAlgn="auto" hangingPunct="1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defRPr/>
            </a:pPr>
            <a:endParaRPr sz="15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01008"/>
            <a:ext cx="300009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13501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sp>
        <p:nvSpPr>
          <p:cNvPr id="7" name="Shape 248"/>
          <p:cNvSpPr txBox="1">
            <a:spLocks/>
          </p:cNvSpPr>
          <p:nvPr/>
        </p:nvSpPr>
        <p:spPr>
          <a:xfrm>
            <a:off x="609600" y="6138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  <a:buFont typeface="Questrial"/>
              <a:buNone/>
            </a:pPr>
            <a:r>
              <a:rPr lang="es-ES" sz="440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Pack 1 – En construcción</a:t>
            </a:r>
          </a:p>
        </p:txBody>
      </p:sp>
      <p:sp>
        <p:nvSpPr>
          <p:cNvPr id="13" name="Shape 318"/>
          <p:cNvSpPr txBox="1"/>
          <p:nvPr/>
        </p:nvSpPr>
        <p:spPr>
          <a:xfrm>
            <a:off x="457200" y="1483200"/>
            <a:ext cx="6650037" cy="30007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es-ES" sz="1600" b="1" dirty="0">
                <a:solidFill>
                  <a:schemeClr val="accent5"/>
                </a:solidFill>
                <a:latin typeface="Questrial"/>
                <a:ea typeface="Arial"/>
                <a:cs typeface="Arial"/>
                <a:sym typeface="Questrial"/>
              </a:rPr>
              <a:t>CONTENIDOS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Novedad: Se incluirán materiales de Temas generales (1-23)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Novedad: Se incluirán</a:t>
            </a:r>
            <a:r>
              <a:rPr lang="es-ES" sz="1600" b="1" dirty="0">
                <a:solidFill>
                  <a:srgbClr val="FF0000"/>
                </a:solidFill>
                <a:latin typeface="Questrial"/>
                <a:ea typeface="Arial"/>
                <a:cs typeface="Arial"/>
                <a:sym typeface="Questrial"/>
              </a:rPr>
              <a:t> referencias </a:t>
            </a: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a psicotécnicos de otros cuerpos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Revisión del resto de Temas</a:t>
            </a:r>
          </a:p>
          <a:p>
            <a:pPr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es-ES" sz="1600" b="1" dirty="0">
                <a:solidFill>
                  <a:schemeClr val="accent5"/>
                </a:solidFill>
                <a:latin typeface="Questrial"/>
                <a:ea typeface="Arial"/>
                <a:cs typeface="Arial"/>
                <a:sym typeface="Questrial"/>
              </a:rPr>
              <a:t>TESTS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Se mantiene la App de </a:t>
            </a:r>
            <a:r>
              <a:rPr lang="es-ES" sz="1600" dirty="0" err="1">
                <a:latin typeface="Questrial"/>
                <a:ea typeface="Arial"/>
                <a:cs typeface="Arial"/>
                <a:sym typeface="Questrial"/>
              </a:rPr>
              <a:t>tests</a:t>
            </a:r>
            <a:endParaRPr lang="es-ES" sz="1600" dirty="0">
              <a:latin typeface="Questrial"/>
              <a:ea typeface="Arial"/>
              <a:cs typeface="Arial"/>
              <a:sym typeface="Questrial"/>
            </a:endParaRP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Revisión de todas las preguntas existentes (por cambio de numeración de temas, obsolescencia, novedades legislativas…)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Nuevas preguntas </a:t>
            </a:r>
            <a:r>
              <a:rPr lang="es-ES" sz="1600" dirty="0">
                <a:latin typeface="Questrial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s-ES" sz="1600" dirty="0">
                <a:latin typeface="Questrial"/>
                <a:ea typeface="Arial"/>
                <a:cs typeface="Arial"/>
                <a:sym typeface="Questrial"/>
              </a:rPr>
              <a:t>Énfasis en Temas 1-23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60" y="4569372"/>
            <a:ext cx="2948353" cy="10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196660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4614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4400" b="0" i="0" u="none" strike="noStrike" cap="none" baseline="0" dirty="0">
                <a:solidFill>
                  <a:srgbClr val="006FBF"/>
                </a:solidFill>
                <a:latin typeface="Questrial"/>
                <a:ea typeface="Questrial"/>
                <a:cs typeface="Questrial"/>
                <a:sym typeface="Questrial"/>
              </a:rPr>
              <a:t>Objetivos de la sesión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647950" y="1623391"/>
            <a:ext cx="5956851" cy="3062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Presentación de PreparaTIC</a:t>
            </a:r>
            <a:r>
              <a:rPr lang="es-ES" sz="2400" b="0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 24</a:t>
            </a:r>
            <a:endParaRPr lang="es-ES" sz="2400" b="0" i="0" u="none" strike="noStrike" cap="none" baseline="0" dirty="0">
              <a:solidFill>
                <a:schemeClr val="tx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Presentación del Cuerpo TIC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Proceso Selectivo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Estadísticas A1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Estadísticas A2</a:t>
            </a:r>
            <a:endParaRPr lang="es-ES" sz="24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Primer examen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s-E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Preguntas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1756475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2627089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060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492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3924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2204864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20" y="4356000"/>
            <a:ext cx="215305" cy="22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68886"/>
            <a:ext cx="1590476" cy="523810"/>
          </a:xfrm>
          <a:prstGeom prst="rect">
            <a:avLst/>
          </a:prstGeom>
        </p:spPr>
      </p:pic>
      <p:pic>
        <p:nvPicPr>
          <p:cNvPr id="19" name="Shape 340"/>
          <p:cNvPicPr preferRelativeResize="0"/>
          <p:nvPr/>
        </p:nvPicPr>
        <p:blipFill rotWithShape="1">
          <a:blip r:embed="rId5">
            <a:alphaModFix/>
          </a:blip>
          <a:srcRect l="20640" t="5302" r="30036" b="13789"/>
          <a:stretch/>
        </p:blipFill>
        <p:spPr>
          <a:xfrm rot="-5400000">
            <a:off x="5836151" y="2747917"/>
            <a:ext cx="2505617" cy="411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833591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2650</Words>
  <Application>Microsoft Office PowerPoint</Application>
  <PresentationFormat>Presentación en pantalla (4:3)</PresentationFormat>
  <Paragraphs>555</Paragraphs>
  <Slides>50</Slides>
  <Notes>50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50</vt:i4>
      </vt:variant>
    </vt:vector>
  </HeadingPairs>
  <TitlesOfParts>
    <vt:vector size="58" baseType="lpstr">
      <vt:lpstr>Arial</vt:lpstr>
      <vt:lpstr>Cabin</vt:lpstr>
      <vt:lpstr>Century Gothic</vt:lpstr>
      <vt:lpstr>Courier New</vt:lpstr>
      <vt:lpstr>Georgia</vt:lpstr>
      <vt:lpstr>Questrial</vt:lpstr>
      <vt:lpstr>Wingdings</vt:lpstr>
      <vt:lpstr>Tema de Office</vt:lpstr>
      <vt:lpstr>Primera Sesión 12/11/2016     </vt:lpstr>
      <vt:lpstr>Objetivos de la sesión</vt:lpstr>
      <vt:lpstr>Objetivos de la sesión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 de la sesión</vt:lpstr>
      <vt:lpstr>Presentación de PowerPoint</vt:lpstr>
      <vt:lpstr>Objetivos de la sesión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 de la sesión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 de la sesión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 de la sesión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 de la sesión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Sesión, 20/9/2014</dc:title>
  <dc:creator>German</dc:creator>
  <cp:lastModifiedBy>Germen</cp:lastModifiedBy>
  <cp:revision>197</cp:revision>
  <dcterms:modified xsi:type="dcterms:W3CDTF">2016-11-12T14:05:09Z</dcterms:modified>
</cp:coreProperties>
</file>